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20"/>
  </p:notesMasterIdLst>
  <p:handoutMasterIdLst>
    <p:handoutMasterId r:id="rId21"/>
  </p:handoutMasterIdLst>
  <p:sldIdLst>
    <p:sldId id="296" r:id="rId2"/>
    <p:sldId id="431" r:id="rId3"/>
    <p:sldId id="270" r:id="rId4"/>
    <p:sldId id="272" r:id="rId5"/>
    <p:sldId id="323" r:id="rId6"/>
    <p:sldId id="307" r:id="rId7"/>
    <p:sldId id="313" r:id="rId8"/>
    <p:sldId id="314" r:id="rId9"/>
    <p:sldId id="457" r:id="rId10"/>
    <p:sldId id="316" r:id="rId11"/>
    <p:sldId id="460" r:id="rId12"/>
    <p:sldId id="462" r:id="rId13"/>
    <p:sldId id="465" r:id="rId14"/>
    <p:sldId id="461" r:id="rId15"/>
    <p:sldId id="274" r:id="rId16"/>
    <p:sldId id="324" r:id="rId17"/>
    <p:sldId id="463" r:id="rId18"/>
    <p:sldId id="443"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0">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ED0"/>
    <a:srgbClr val="B9DEFF"/>
    <a:srgbClr val="B20A64"/>
    <a:srgbClr val="2B549B"/>
    <a:srgbClr val="4E0E8C"/>
    <a:srgbClr val="78B929"/>
    <a:srgbClr val="31A7EA"/>
    <a:srgbClr val="2076CD"/>
    <a:srgbClr val="3592DF"/>
    <a:srgbClr val="31A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6" autoAdjust="0"/>
    <p:restoredTop sz="64583" autoAdjust="0"/>
  </p:normalViewPr>
  <p:slideViewPr>
    <p:cSldViewPr snapToObjects="1" showGuides="1">
      <p:cViewPr varScale="1">
        <p:scale>
          <a:sx n="87" d="100"/>
          <a:sy n="87" d="100"/>
        </p:scale>
        <p:origin x="2216" y="192"/>
      </p:cViewPr>
      <p:guideLst>
        <p:guide orient="horz" pos="660"/>
        <p:guide pos="340"/>
      </p:guideLst>
    </p:cSldViewPr>
  </p:slideViewPr>
  <p:outlineViewPr>
    <p:cViewPr>
      <p:scale>
        <a:sx n="33" d="100"/>
        <a:sy n="33" d="100"/>
      </p:scale>
      <p:origin x="0" y="144"/>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21" d="100"/>
          <a:sy n="121" d="100"/>
        </p:scale>
        <p:origin x="386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Regular" panose="02000503000000020004"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latin typeface="Helvetica Neue Regular" panose="02000503000000020004" pitchFamily="2" charset="0"/>
              </a:rPr>
              <a:pPr/>
              <a:t>7/4/19</a:t>
            </a:fld>
            <a:endParaRPr lang="en-US" dirty="0">
              <a:latin typeface="Helvetica Neue Regular" panose="02000503000000020004"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latin typeface="Helvetica Neue Regular" panose="02000503000000020004" pitchFamily="2" charset="0"/>
              </a:rPr>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latin typeface="Helvetica Neue Regular" panose="02000503000000020004" pitchFamily="2" charset="0"/>
              </a:rPr>
              <a:pPr/>
              <a:t>‹#›</a:t>
            </a:fld>
            <a:endParaRPr lang="en-US" dirty="0">
              <a:latin typeface="Helvetica Neue Regular" panose="02000503000000020004" pitchFamily="2" charset="0"/>
            </a:endParaRPr>
          </a:p>
        </p:txBody>
      </p:sp>
    </p:spTree>
    <p:extLst>
      <p:ext uri="{BB962C8B-B14F-4D97-AF65-F5344CB8AC3E}">
        <p14:creationId xmlns:p14="http://schemas.microsoft.com/office/powerpoint/2010/main" val="4058548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Regular"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Regular" panose="02000503000000020004" pitchFamily="2" charset="0"/>
              </a:defRPr>
            </a:lvl1pPr>
          </a:lstStyle>
          <a:p>
            <a:fld id="{4BD6E73F-CE99-B541-A3E3-0916A80BD4BF}" type="datetime1">
              <a:rPr lang="en-US" smtClean="0"/>
              <a:pPr/>
              <a:t>7/4/19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Regular" panose="02000503000000020004" pitchFamily="2" charset="0"/>
              </a:defRPr>
            </a:lvl1pPr>
          </a:lstStyle>
          <a:p>
            <a:r>
              <a:rPr lang="en-US" dirty="0"/>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Regular" panose="02000503000000020004" pitchFamily="2" charset="0"/>
              </a:defRPr>
            </a:lvl1pPr>
          </a:lstStyle>
          <a:p>
            <a:fld id="{747A97BE-849C-DB4E-8F24-70A03BAE3CA0}" type="slidenum">
              <a:rPr lang="en-US" smtClean="0"/>
              <a:pPr/>
              <a:t>‹#›</a:t>
            </a:fld>
            <a:endParaRPr lang="en-US" dirty="0"/>
          </a:p>
        </p:txBody>
      </p:sp>
    </p:spTree>
    <p:extLst>
      <p:ext uri="{BB962C8B-B14F-4D97-AF65-F5344CB8AC3E}">
        <p14:creationId xmlns:p14="http://schemas.microsoft.com/office/powerpoint/2010/main" val="1254054639"/>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b="0" i="0" kern="1200">
        <a:solidFill>
          <a:schemeClr val="tx1"/>
        </a:solidFill>
        <a:latin typeface="Helvetica Neue Regular" panose="02000503000000020004" pitchFamily="2" charset="0"/>
        <a:ea typeface="+mn-ea"/>
        <a:cs typeface="+mn-cs"/>
      </a:defRPr>
    </a:lvl1pPr>
    <a:lvl2pPr marL="457200" algn="l" defTabSz="457200" rtl="0" eaLnBrk="1" latinLnBrk="0" hangingPunct="1">
      <a:defRPr sz="1200" b="0" i="0" kern="1200">
        <a:solidFill>
          <a:schemeClr val="tx1"/>
        </a:solidFill>
        <a:latin typeface="Helvetica Neue Regular" panose="02000503000000020004" pitchFamily="2" charset="0"/>
        <a:ea typeface="+mn-ea"/>
        <a:cs typeface="+mn-cs"/>
      </a:defRPr>
    </a:lvl2pPr>
    <a:lvl3pPr marL="914400" algn="l" defTabSz="457200" rtl="0" eaLnBrk="1" latinLnBrk="0" hangingPunct="1">
      <a:defRPr sz="1200" b="0" i="0" kern="1200">
        <a:solidFill>
          <a:schemeClr val="tx1"/>
        </a:solidFill>
        <a:latin typeface="Helvetica Neue Regular" panose="02000503000000020004" pitchFamily="2" charset="0"/>
        <a:ea typeface="+mn-ea"/>
        <a:cs typeface="+mn-cs"/>
      </a:defRPr>
    </a:lvl3pPr>
    <a:lvl4pPr marL="1371600" algn="l" defTabSz="457200" rtl="0" eaLnBrk="1" latinLnBrk="0" hangingPunct="1">
      <a:defRPr sz="1200" b="0" i="0" kern="1200">
        <a:solidFill>
          <a:schemeClr val="tx1"/>
        </a:solidFill>
        <a:latin typeface="Helvetica Neue Regular" panose="02000503000000020004" pitchFamily="2" charset="0"/>
        <a:ea typeface="+mn-ea"/>
        <a:cs typeface="+mn-cs"/>
      </a:defRPr>
    </a:lvl4pPr>
    <a:lvl5pPr marL="1828800" algn="l" defTabSz="457200" rtl="0" eaLnBrk="1" latinLnBrk="0" hangingPunct="1">
      <a:defRPr sz="1200" b="0" i="0" kern="1200">
        <a:solidFill>
          <a:schemeClr val="tx1"/>
        </a:solidFill>
        <a:latin typeface="Helvetica Neue Regular" panose="02000503000000020004"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dirty="0"/>
          </a:p>
        </p:txBody>
      </p:sp>
      <p:sp>
        <p:nvSpPr>
          <p:cNvPr id="4" name="Footer Placeholder 3"/>
          <p:cNvSpPr>
            <a:spLocks noGrp="1"/>
          </p:cNvSpPr>
          <p:nvPr>
            <p:ph type="ftr" sz="quarter" idx="4"/>
          </p:nvPr>
        </p:nvSpPr>
        <p:spPr/>
        <p:txBody>
          <a:bodyPr/>
          <a:lstStyle/>
          <a:p>
            <a:pPr>
              <a:defRPr/>
            </a:pPr>
            <a:r>
              <a:rPr lang="en-US"/>
              <a:t>© World Scout Bureau Inc. </a:t>
            </a:r>
          </a:p>
        </p:txBody>
      </p:sp>
      <p:sp>
        <p:nvSpPr>
          <p:cNvPr id="5" name="Slide Number Placeholder 4"/>
          <p:cNvSpPr>
            <a:spLocks noGrp="1"/>
          </p:cNvSpPr>
          <p:nvPr>
            <p:ph type="sldNum" sz="quarter" idx="5"/>
          </p:nvPr>
        </p:nvSpPr>
        <p:spPr/>
        <p:txBody>
          <a:bodyPr/>
          <a:lstStyle/>
          <a:p>
            <a:pPr>
              <a:defRPr/>
            </a:pPr>
            <a:fld id="{9B5A1EFF-6B89-C844-9E16-88A0CCCC1A4B}" type="slidenum">
              <a:rPr lang="en-US" smtClean="0"/>
              <a:pPr>
                <a:defRPr/>
              </a:pPr>
              <a:t>2</a:t>
            </a:fld>
            <a:endParaRPr lang="en-US"/>
          </a:p>
        </p:txBody>
      </p:sp>
    </p:spTree>
    <p:extLst>
      <p:ext uri="{BB962C8B-B14F-4D97-AF65-F5344CB8AC3E}">
        <p14:creationId xmlns:p14="http://schemas.microsoft.com/office/powerpoint/2010/main" val="3041430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kern="1200" dirty="0">
                <a:solidFill>
                  <a:schemeClr val="tx1"/>
                </a:solidFill>
                <a:effectLst/>
                <a:ea typeface="+mn-ea"/>
                <a:cs typeface="+mn-cs"/>
              </a:rPr>
              <a:t>Three</a:t>
            </a:r>
            <a:r>
              <a:rPr lang="nl-BE" sz="1200" kern="1200" baseline="0" dirty="0">
                <a:solidFill>
                  <a:schemeClr val="tx1"/>
                </a:solidFill>
                <a:effectLst/>
                <a:ea typeface="+mn-ea"/>
                <a:cs typeface="+mn-cs"/>
              </a:rPr>
              <a:t> version using the same tool from Audit to Self-Assesment.</a:t>
            </a:r>
          </a:p>
          <a:p>
            <a:pPr lvl="0"/>
            <a:endParaRPr lang="nl-BE" sz="1200" kern="1200" dirty="0">
              <a:solidFill>
                <a:schemeClr val="tx1"/>
              </a:solidFill>
              <a:effectLst/>
              <a:ea typeface="+mn-ea"/>
              <a:cs typeface="+mn-cs"/>
            </a:endParaRPr>
          </a:p>
          <a:p>
            <a:pPr lvl="0"/>
            <a:r>
              <a:rPr lang="nl-BE" sz="1200" kern="1200" dirty="0">
                <a:solidFill>
                  <a:schemeClr val="tx1"/>
                </a:solidFill>
                <a:effectLst/>
                <a:ea typeface="+mn-ea"/>
                <a:cs typeface="+mn-cs"/>
              </a:rPr>
              <a:t>1.</a:t>
            </a:r>
            <a:r>
              <a:rPr lang="nl-BE" sz="1200" kern="1200" baseline="0" dirty="0">
                <a:solidFill>
                  <a:schemeClr val="tx1"/>
                </a:solidFill>
                <a:effectLst/>
                <a:ea typeface="+mn-ea"/>
                <a:cs typeface="+mn-cs"/>
              </a:rPr>
              <a:t> </a:t>
            </a:r>
            <a:r>
              <a:rPr lang="nl-BE" sz="1200" kern="1200" dirty="0">
                <a:solidFill>
                  <a:schemeClr val="tx1"/>
                </a:solidFill>
                <a:effectLst/>
                <a:ea typeface="+mn-ea"/>
                <a:cs typeface="+mn-cs"/>
              </a:rPr>
              <a:t>stepstone approach: this is a classic approach where the NSO first tries out the self-evaluation internally, then asks the Region to conduct a 2nd party assessment, and so ultimately going for the 3rd party. </a:t>
            </a:r>
            <a:r>
              <a:rPr lang="nl-BE" sz="1200" u="none" kern="1200" dirty="0">
                <a:solidFill>
                  <a:schemeClr val="tx1"/>
                </a:solidFill>
                <a:effectLst/>
                <a:ea typeface="+mn-ea"/>
                <a:cs typeface="+mn-cs"/>
              </a:rPr>
              <a:t>The</a:t>
            </a:r>
            <a:r>
              <a:rPr lang="nl-BE" sz="1200" u="none" kern="1200" baseline="0" dirty="0">
                <a:solidFill>
                  <a:schemeClr val="tx1"/>
                </a:solidFill>
                <a:effectLst/>
                <a:ea typeface="+mn-ea"/>
                <a:cs typeface="+mn-cs"/>
              </a:rPr>
              <a:t> a</a:t>
            </a:r>
            <a:r>
              <a:rPr lang="nl-BE" sz="1200" u="none" kern="1200" dirty="0">
                <a:solidFill>
                  <a:schemeClr val="tx1"/>
                </a:solidFill>
                <a:effectLst/>
                <a:ea typeface="+mn-ea"/>
                <a:cs typeface="+mn-cs"/>
              </a:rPr>
              <a:t>dded </a:t>
            </a:r>
            <a:r>
              <a:rPr lang="nl-BE" sz="1200" kern="1200" dirty="0">
                <a:solidFill>
                  <a:schemeClr val="tx1"/>
                </a:solidFill>
                <a:effectLst/>
                <a:ea typeface="+mn-ea"/>
                <a:cs typeface="+mn-cs"/>
              </a:rPr>
              <a:t>value in this approach is that the NSO gets time to become acquainted with GSAT and is adequately prepared for each step, resulting in a higher chance for eventual certification.</a:t>
            </a:r>
            <a:endParaRPr lang="en-US" sz="1200" kern="1200" dirty="0">
              <a:solidFill>
                <a:schemeClr val="tx1"/>
              </a:solidFill>
              <a:effectLst/>
              <a:ea typeface="+mn-ea"/>
              <a:cs typeface="+mn-cs"/>
            </a:endParaRPr>
          </a:p>
          <a:p>
            <a:pPr lvl="0"/>
            <a:r>
              <a:rPr lang="nl-BE" sz="1200" kern="1200" dirty="0">
                <a:solidFill>
                  <a:schemeClr val="tx1"/>
                </a:solidFill>
                <a:effectLst/>
                <a:ea typeface="+mn-ea"/>
                <a:cs typeface="+mn-cs"/>
              </a:rPr>
              <a:t>2- regionally guided apprach: in this approach the Region takes an active role in selecting which NSO is ready for a specific model, and then liaises directly. This also allows a Region to build a robust dataset of GSAT results which can be used to finetune their own support processes</a:t>
            </a:r>
            <a:r>
              <a:rPr lang="nl-BE" sz="1200" u="sng" kern="1200" dirty="0">
                <a:solidFill>
                  <a:schemeClr val="tx1"/>
                </a:solidFill>
                <a:effectLst/>
                <a:ea typeface="+mn-ea"/>
                <a:cs typeface="+mn-cs"/>
              </a:rPr>
              <a:t>.</a:t>
            </a:r>
            <a:endParaRPr lang="en-US" sz="1200" kern="1200" dirty="0">
              <a:solidFill>
                <a:schemeClr val="tx1"/>
              </a:solidFill>
              <a:effectLst/>
              <a:ea typeface="+mn-ea"/>
              <a:cs typeface="+mn-cs"/>
            </a:endParaRPr>
          </a:p>
          <a:p>
            <a:pPr lvl="0"/>
            <a:r>
              <a:rPr lang="nl-BE" sz="1200" kern="1200" dirty="0">
                <a:solidFill>
                  <a:schemeClr val="tx1"/>
                </a:solidFill>
                <a:effectLst/>
                <a:ea typeface="+mn-ea"/>
                <a:cs typeface="+mn-cs"/>
              </a:rPr>
              <a:t>3.</a:t>
            </a:r>
            <a:r>
              <a:rPr lang="nl-BE" sz="1200" kern="1200" baseline="0" dirty="0">
                <a:solidFill>
                  <a:schemeClr val="tx1"/>
                </a:solidFill>
                <a:effectLst/>
                <a:ea typeface="+mn-ea"/>
                <a:cs typeface="+mn-cs"/>
              </a:rPr>
              <a:t> </a:t>
            </a:r>
            <a:r>
              <a:rPr lang="nl-BE" sz="1200" kern="1200" dirty="0">
                <a:solidFill>
                  <a:schemeClr val="tx1"/>
                </a:solidFill>
                <a:effectLst/>
                <a:ea typeface="+mn-ea"/>
                <a:cs typeface="+mn-cs"/>
              </a:rPr>
              <a:t>donor-driven approach: an NSO might be interested, due to the potential or willingness to attract new donors, to aim for certification. In such a case a 3rd party audit might be immediately opted for after recommendation by the Region</a:t>
            </a:r>
            <a:r>
              <a:rPr lang="nl-BE" sz="1200" u="none" kern="1200" dirty="0">
                <a:solidFill>
                  <a:schemeClr val="tx1"/>
                </a:solidFill>
                <a:effectLst/>
                <a:ea typeface="+mn-ea"/>
                <a:cs typeface="+mn-cs"/>
              </a:rPr>
              <a:t>.</a:t>
            </a:r>
            <a:endParaRPr lang="en-US" sz="1200" u="none" kern="1200" dirty="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11</a:t>
            </a:fld>
            <a:endParaRPr lang="en-US"/>
          </a:p>
        </p:txBody>
      </p:sp>
    </p:spTree>
    <p:extLst>
      <p:ext uri="{BB962C8B-B14F-4D97-AF65-F5344CB8AC3E}">
        <p14:creationId xmlns:p14="http://schemas.microsoft.com/office/powerpoint/2010/main" val="1433785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12</a:t>
            </a:fld>
            <a:endParaRPr lang="en-US"/>
          </a:p>
        </p:txBody>
      </p:sp>
    </p:spTree>
    <p:extLst>
      <p:ext uri="{BB962C8B-B14F-4D97-AF65-F5344CB8AC3E}">
        <p14:creationId xmlns:p14="http://schemas.microsoft.com/office/powerpoint/2010/main" val="49473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kern="1200" dirty="0">
                <a:solidFill>
                  <a:schemeClr val="tx1"/>
                </a:solidFill>
                <a:effectLst/>
                <a:ea typeface="+mn-ea"/>
                <a:cs typeface="+mn-cs"/>
              </a:rPr>
              <a:t>Can request on the WOSM Service Platform for support to do a GSAT Self-Assessment</a:t>
            </a:r>
          </a:p>
          <a:p>
            <a:pPr lvl="0"/>
            <a:endParaRPr lang="en-US" sz="1200" u="none" kern="1200" dirty="0">
              <a:solidFill>
                <a:schemeClr val="tx1"/>
              </a:solidFill>
              <a:effectLst/>
              <a:ea typeface="+mn-ea"/>
              <a:cs typeface="+mn-cs"/>
            </a:endParaRPr>
          </a:p>
          <a:p>
            <a:pPr lvl="0"/>
            <a:r>
              <a:rPr lang="en-US" sz="1200" u="none" kern="1200" dirty="0">
                <a:solidFill>
                  <a:schemeClr val="tx1"/>
                </a:solidFill>
                <a:effectLst/>
                <a:ea typeface="+mn-ea"/>
                <a:cs typeface="+mn-cs"/>
              </a:rPr>
              <a:t>A selection of consultants are trained around the world to support GSAT – trained to understand the tool and support NSOs in preparing for and undergoing an assessment</a:t>
            </a:r>
          </a:p>
          <a:p>
            <a:pPr lvl="0"/>
            <a:endParaRPr lang="en-US" sz="1200" u="none" kern="1200" dirty="0">
              <a:solidFill>
                <a:schemeClr val="tx1"/>
              </a:solidFill>
              <a:effectLst/>
              <a:ea typeface="+mn-ea"/>
              <a:cs typeface="+mn-cs"/>
            </a:endParaRPr>
          </a:p>
          <a:p>
            <a:pPr lvl="0"/>
            <a:r>
              <a:rPr lang="en-US" sz="1200" u="none" kern="1200" dirty="0">
                <a:solidFill>
                  <a:schemeClr val="tx1"/>
                </a:solidFill>
                <a:effectLst/>
                <a:ea typeface="+mn-ea"/>
                <a:cs typeface="+mn-cs"/>
              </a:rPr>
              <a:t>A consultant can be assigned to support either in-person or virtually depending on capacity building plans within the Region and budget availability</a:t>
            </a:r>
          </a:p>
          <a:p>
            <a:pPr lvl="0"/>
            <a:endParaRPr lang="en-US" sz="1200" u="none" kern="1200" dirty="0">
              <a:solidFill>
                <a:schemeClr val="tx1"/>
              </a:solidFill>
              <a:effectLst/>
              <a:ea typeface="+mn-ea"/>
              <a:cs typeface="+mn-cs"/>
            </a:endParaRPr>
          </a:p>
          <a:p>
            <a:pPr lvl="0"/>
            <a:r>
              <a:rPr lang="en-US" sz="1200" u="none" kern="1200" dirty="0">
                <a:solidFill>
                  <a:schemeClr val="tx1"/>
                </a:solidFill>
                <a:effectLst/>
                <a:ea typeface="+mn-ea"/>
                <a:cs typeface="+mn-cs"/>
              </a:rPr>
              <a:t>While NSOs are always encouraged to do a GSAT Self-Assessment and can use our Guidelines as a resource to complete one themselves, we ask that they at least notify the Region that they are doing a GSAT Self-Assessment and then even share the results. </a:t>
            </a:r>
          </a:p>
          <a:p>
            <a:pPr lvl="0"/>
            <a:endParaRPr lang="en-US" sz="1200" u="none" kern="1200" dirty="0">
              <a:solidFill>
                <a:schemeClr val="tx1"/>
              </a:solidFill>
              <a:effectLst/>
              <a:ea typeface="+mn-ea"/>
              <a:cs typeface="+mn-cs"/>
            </a:endParaRPr>
          </a:p>
          <a:p>
            <a:pPr lvl="0"/>
            <a:r>
              <a:rPr lang="en-US" sz="1200" u="none" kern="1200" dirty="0">
                <a:solidFill>
                  <a:schemeClr val="tx1"/>
                </a:solidFill>
                <a:effectLst/>
                <a:ea typeface="+mn-ea"/>
                <a:cs typeface="+mn-cs"/>
              </a:rPr>
              <a:t>Results are kept confidential and only shared with specific staff or assigned consultants to support the NSO in strengthening their capacity. </a:t>
            </a:r>
          </a:p>
          <a:p>
            <a:pPr lvl="0"/>
            <a:endParaRPr lang="en-US" sz="1200" u="none" kern="1200" dirty="0">
              <a:solidFill>
                <a:schemeClr val="tx1"/>
              </a:solidFill>
              <a:effectLst/>
              <a:ea typeface="+mn-ea"/>
              <a:cs typeface="+mn-cs"/>
            </a:endParaRPr>
          </a:p>
          <a:p>
            <a:pPr lvl="0"/>
            <a:endParaRPr lang="en-US" sz="1200" u="none" kern="1200" dirty="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13</a:t>
            </a:fld>
            <a:endParaRPr lang="en-US"/>
          </a:p>
        </p:txBody>
      </p:sp>
    </p:spTree>
    <p:extLst>
      <p:ext uri="{BB962C8B-B14F-4D97-AF65-F5344CB8AC3E}">
        <p14:creationId xmlns:p14="http://schemas.microsoft.com/office/powerpoint/2010/main" val="175470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Guidelines available on the GSAT Service page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A flexible approach</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By team</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Bring everyone together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Do over time or over one weekend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Good to have the key people in charge of different areas be part of the discussion and scoring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Evidence, Evidence, Evidence</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14</a:t>
            </a:fld>
            <a:endParaRPr lang="en-US"/>
          </a:p>
        </p:txBody>
      </p:sp>
    </p:spTree>
    <p:extLst>
      <p:ext uri="{BB962C8B-B14F-4D97-AF65-F5344CB8AC3E}">
        <p14:creationId xmlns:p14="http://schemas.microsoft.com/office/powerpoint/2010/main" val="1157222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Important to note that you do not pass or fail GSAT, you however gain an understanding in your strengths and areas for improvement and assess capacity and a way forward to strengthening that capacity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0=NO</a:t>
            </a:r>
            <a:r>
              <a:rPr lang="en-US" b="0" baseline="0" dirty="0">
                <a:solidFill>
                  <a:srgbClr val="000000"/>
                </a:solidFill>
              </a:rPr>
              <a:t> / 3=YES</a:t>
            </a:r>
          </a:p>
          <a:p>
            <a:pPr lvl="0"/>
            <a:r>
              <a:rPr lang="en-GB" sz="1200" kern="1200" dirty="0">
                <a:solidFill>
                  <a:schemeClr val="tx1"/>
                </a:solidFill>
                <a:effectLst/>
                <a:ea typeface="+mn-ea"/>
                <a:cs typeface="+mn-cs"/>
              </a:rPr>
              <a:t>Score 0: no evidence at all exists that the NSO has done anything around this criteria</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Score 1: evidence exists that the NSO has done something in the past around this criteria</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Score 2: evidence exists that the NSO has an up-to-date and implemented policy around this criteria</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Score 3: evidence exists that the NSO has an up-to-date and implemented policy around this criteria, that is regularly evaluated and refreshed</a:t>
            </a:r>
            <a:endParaRPr lang="en-US" sz="1200" kern="1200" dirty="0">
              <a:solidFill>
                <a:schemeClr val="tx1"/>
              </a:solidFill>
              <a:effectLst/>
              <a:ea typeface="+mn-ea"/>
              <a:cs typeface="+mn-cs"/>
            </a:endParaRPr>
          </a:p>
          <a:p>
            <a:endParaRPr lang="en-US" dirty="0"/>
          </a:p>
        </p:txBody>
      </p:sp>
      <p:sp>
        <p:nvSpPr>
          <p:cNvPr id="4" name="Footer Placeholder 3"/>
          <p:cNvSpPr>
            <a:spLocks noGrp="1"/>
          </p:cNvSpPr>
          <p:nvPr>
            <p:ph type="ftr" sz="quarter" idx="4"/>
          </p:nvPr>
        </p:nvSpPr>
        <p:spPr/>
        <p:txBody>
          <a:bodyPr/>
          <a:lstStyle/>
          <a:p>
            <a:r>
              <a:rPr lang="en-US"/>
              <a:t>© World Scout Bureau Inc. </a:t>
            </a:r>
            <a:endParaRPr lang="en-US" dirty="0"/>
          </a:p>
        </p:txBody>
      </p:sp>
      <p:sp>
        <p:nvSpPr>
          <p:cNvPr id="5" name="Slide Number Placeholder 4"/>
          <p:cNvSpPr>
            <a:spLocks noGrp="1"/>
          </p:cNvSpPr>
          <p:nvPr>
            <p:ph type="sldNum" sz="quarter" idx="5"/>
          </p:nvPr>
        </p:nvSpPr>
        <p:spPr/>
        <p:txBody>
          <a:bodyPr/>
          <a:lstStyle/>
          <a:p>
            <a:fld id="{747A97BE-849C-DB4E-8F24-70A03BAE3CA0}" type="slidenum">
              <a:rPr lang="en-US" smtClean="0"/>
              <a:pPr/>
              <a:t>15</a:t>
            </a:fld>
            <a:endParaRPr lang="en-US" dirty="0"/>
          </a:p>
        </p:txBody>
      </p:sp>
    </p:spTree>
    <p:extLst>
      <p:ext uri="{BB962C8B-B14F-4D97-AF65-F5344CB8AC3E}">
        <p14:creationId xmlns:p14="http://schemas.microsoft.com/office/powerpoint/2010/main" val="1414838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16</a:t>
            </a:fld>
            <a:endParaRPr lang="en-US" dirty="0"/>
          </a:p>
        </p:txBody>
      </p:sp>
    </p:spTree>
    <p:extLst>
      <p:ext uri="{BB962C8B-B14F-4D97-AF65-F5344CB8AC3E}">
        <p14:creationId xmlns:p14="http://schemas.microsoft.com/office/powerpoint/2010/main" val="363873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all the resources for GSAT to learn more</a:t>
            </a:r>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17</a:t>
            </a:fld>
            <a:endParaRPr lang="en-US" dirty="0"/>
          </a:p>
        </p:txBody>
      </p:sp>
    </p:spTree>
    <p:extLst>
      <p:ext uri="{BB962C8B-B14F-4D97-AF65-F5344CB8AC3E}">
        <p14:creationId xmlns:p14="http://schemas.microsoft.com/office/powerpoint/2010/main" val="1654330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sz="1200" kern="1200" dirty="0">
              <a:solidFill>
                <a:schemeClr val="tx1"/>
              </a:solidFill>
              <a:effectLst/>
              <a:latin typeface="+mn-lt"/>
              <a:ea typeface="ＭＳ Ｐゴシック" charset="0"/>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 World Scout Bureau Inc. </a:t>
            </a:r>
          </a:p>
        </p:txBody>
      </p:sp>
      <p:sp>
        <p:nvSpPr>
          <p:cNvPr id="58372"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97CED45-16DD-A247-8780-00BD449BC9DA}" type="slidenum">
              <a:rPr lang="en-US" sz="1200"/>
              <a:pPr eaLnBrk="1" fontAlgn="base" hangingPunct="1">
                <a:spcBef>
                  <a:spcPct val="0"/>
                </a:spcBef>
                <a:spcAft>
                  <a:spcPct val="0"/>
                </a:spcAft>
              </a:pPr>
              <a:t>18</a:t>
            </a:fld>
            <a:endParaRPr lang="en-US" sz="1200"/>
          </a:p>
        </p:txBody>
      </p:sp>
    </p:spTree>
    <p:extLst>
      <p:ext uri="{BB962C8B-B14F-4D97-AF65-F5344CB8AC3E}">
        <p14:creationId xmlns:p14="http://schemas.microsoft.com/office/powerpoint/2010/main" val="379816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2023 – enabling </a:t>
            </a:r>
            <a:r>
              <a:rPr lang="en-MY" sz="1200" b="0" i="0" kern="1200" dirty="0">
                <a:solidFill>
                  <a:schemeClr val="tx1"/>
                </a:solidFill>
                <a:effectLst/>
                <a:latin typeface="Helvetica Neue Regular" panose="02000503000000020004" pitchFamily="2" charset="0"/>
                <a:ea typeface="+mn-ea"/>
                <a:cs typeface="+mn-cs"/>
              </a:rPr>
              <a:t>100 million young people to be active citizens creating positive change in their communities and in the world based on shared values.</a:t>
            </a:r>
          </a:p>
          <a:p>
            <a:endParaRPr lang="en-MY" sz="1200" b="0" i="0" kern="1200" dirty="0">
              <a:solidFill>
                <a:schemeClr val="tx1"/>
              </a:solidFill>
              <a:effectLst/>
              <a:latin typeface="Helvetica Neue Regular" panose="02000503000000020004" pitchFamily="2" charset="0"/>
              <a:ea typeface="+mn-ea"/>
              <a:cs typeface="+mn-cs"/>
            </a:endParaRPr>
          </a:p>
          <a:p>
            <a:r>
              <a:rPr lang="en-MY" sz="1200" b="0" i="0" kern="1200" dirty="0">
                <a:solidFill>
                  <a:schemeClr val="tx1"/>
                </a:solidFill>
                <a:effectLst/>
                <a:latin typeface="Helvetica Neue Regular" panose="02000503000000020004" pitchFamily="2" charset="0"/>
                <a:ea typeface="+mn-ea"/>
                <a:cs typeface="+mn-cs"/>
              </a:rPr>
              <a:t>Membership growth - To achieve membership growth it is not only important to have a quality scouting experience, but also a strong organizational foundation</a:t>
            </a:r>
          </a:p>
          <a:p>
            <a:endParaRPr lang="en-MY" sz="1200" b="0" i="0" kern="1200" dirty="0">
              <a:solidFill>
                <a:schemeClr val="tx1"/>
              </a:solidFill>
              <a:effectLst/>
              <a:latin typeface="Helvetica Neue Regular" panose="02000503000000020004" pitchFamily="2" charset="0"/>
              <a:ea typeface="+mn-ea"/>
              <a:cs typeface="+mn-cs"/>
            </a:endParaRPr>
          </a:p>
          <a:p>
            <a:r>
              <a:rPr lang="en-MY" sz="1200" b="0" i="0" kern="1200" dirty="0">
                <a:solidFill>
                  <a:schemeClr val="tx1"/>
                </a:solidFill>
                <a:effectLst/>
                <a:latin typeface="Helvetica Neue Regular" panose="02000503000000020004" pitchFamily="2" charset="0"/>
                <a:ea typeface="+mn-ea"/>
                <a:cs typeface="+mn-cs"/>
              </a:rPr>
              <a:t>Building capacity of NSOs around the world through the various support mechanisms in place, </a:t>
            </a:r>
          </a:p>
          <a:p>
            <a:r>
              <a:rPr lang="en-MY" sz="1200" b="0" i="0" kern="1200" dirty="0">
                <a:solidFill>
                  <a:schemeClr val="tx1"/>
                </a:solidFill>
                <a:effectLst/>
                <a:latin typeface="Helvetica Neue Regular" panose="02000503000000020004" pitchFamily="2" charset="0"/>
                <a:ea typeface="+mn-ea"/>
                <a:cs typeface="+mn-cs"/>
              </a:rPr>
              <a:t>1) connecting NSOs with other NSOs to share best practices</a:t>
            </a:r>
          </a:p>
          <a:p>
            <a:r>
              <a:rPr lang="en-MY" sz="1200" b="0" i="0" kern="1200" dirty="0">
                <a:solidFill>
                  <a:schemeClr val="tx1"/>
                </a:solidFill>
                <a:effectLst/>
                <a:latin typeface="Helvetica Neue Regular" panose="02000503000000020004" pitchFamily="2" charset="0"/>
                <a:ea typeface="+mn-ea"/>
                <a:cs typeface="+mn-cs"/>
              </a:rPr>
              <a:t>2) Understanding strengths and areas of improvement through assessment using GSAT</a:t>
            </a:r>
          </a:p>
          <a:p>
            <a:r>
              <a:rPr lang="en-MY" sz="1200" b="0" i="0" kern="1200" dirty="0">
                <a:solidFill>
                  <a:schemeClr val="tx1"/>
                </a:solidFill>
                <a:effectLst/>
                <a:latin typeface="Helvetica Neue Regular" panose="02000503000000020004" pitchFamily="2" charset="0"/>
                <a:ea typeface="+mn-ea"/>
                <a:cs typeface="+mn-cs"/>
              </a:rPr>
              <a:t>3) Aligning and innovating against international best practices</a:t>
            </a:r>
          </a:p>
          <a:p>
            <a:r>
              <a:rPr lang="en-MY" sz="1200" b="0" i="0" kern="1200" dirty="0">
                <a:solidFill>
                  <a:schemeClr val="tx1"/>
                </a:solidFill>
                <a:effectLst/>
                <a:latin typeface="Helvetica Neue Regular" panose="02000503000000020004" pitchFamily="2" charset="0"/>
                <a:ea typeface="+mn-ea"/>
                <a:cs typeface="+mn-cs"/>
              </a:rPr>
              <a:t>4) WOSM Services and support from World Scouting</a:t>
            </a:r>
            <a:endParaRPr lang="en-US" dirty="0"/>
          </a:p>
        </p:txBody>
      </p:sp>
      <p:sp>
        <p:nvSpPr>
          <p:cNvPr id="4" name="Footer Placeholder 3"/>
          <p:cNvSpPr>
            <a:spLocks noGrp="1"/>
          </p:cNvSpPr>
          <p:nvPr>
            <p:ph type="ftr" sz="quarter" idx="4"/>
          </p:nvPr>
        </p:nvSpPr>
        <p:spPr/>
        <p:txBody>
          <a:bodyPr/>
          <a:lstStyle/>
          <a:p>
            <a:r>
              <a:rPr lang="en-US"/>
              <a:t>© World Scout Bureau Inc. </a:t>
            </a:r>
            <a:endParaRPr lang="en-US" dirty="0"/>
          </a:p>
        </p:txBody>
      </p:sp>
      <p:sp>
        <p:nvSpPr>
          <p:cNvPr id="5" name="Slide Number Placeholder 4"/>
          <p:cNvSpPr>
            <a:spLocks noGrp="1"/>
          </p:cNvSpPr>
          <p:nvPr>
            <p:ph type="sldNum" sz="quarter" idx="5"/>
          </p:nvPr>
        </p:nvSpPr>
        <p:spPr/>
        <p:txBody>
          <a:bodyPr/>
          <a:lstStyle/>
          <a:p>
            <a:fld id="{747A97BE-849C-DB4E-8F24-70A03BAE3CA0}" type="slidenum">
              <a:rPr lang="en-US" smtClean="0"/>
              <a:pPr/>
              <a:t>3</a:t>
            </a:fld>
            <a:endParaRPr lang="en-US" dirty="0"/>
          </a:p>
        </p:txBody>
      </p:sp>
    </p:spTree>
    <p:extLst>
      <p:ext uri="{BB962C8B-B14F-4D97-AF65-F5344CB8AC3E}">
        <p14:creationId xmlns:p14="http://schemas.microsoft.com/office/powerpoint/2010/main" val="79495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0" dirty="0">
                <a:solidFill>
                  <a:srgbClr val="000000"/>
                </a:solidFill>
              </a:rPr>
              <a:t>Assessing</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0" dirty="0">
                <a:solidFill>
                  <a:srgbClr val="000000"/>
                </a:solidFill>
              </a:rPr>
              <a:t>Prioritizing</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0" dirty="0">
                <a:solidFill>
                  <a:srgbClr val="000000"/>
                </a:solidFill>
              </a:rPr>
              <a:t>Supporting</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0" dirty="0">
                <a:solidFill>
                  <a:srgbClr val="000000"/>
                </a:solidFill>
              </a:rPr>
              <a:t>Monitoring</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4</a:t>
            </a:fld>
            <a:endParaRPr lang="en-US"/>
          </a:p>
        </p:txBody>
      </p:sp>
    </p:spTree>
    <p:extLst>
      <p:ext uri="{BB962C8B-B14F-4D97-AF65-F5344CB8AC3E}">
        <p14:creationId xmlns:p14="http://schemas.microsoft.com/office/powerpoint/2010/main" val="13219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Good Governance</a:t>
            </a:r>
          </a:p>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Continue the implementation and further development of Global Support Assessment Tool as WOSM’s standard for NSOs and ensure follow-up on its results. </a:t>
            </a:r>
          </a:p>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By 2020, 75% of NSOs will complete a GSAT assessment.</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5</a:t>
            </a:fld>
            <a:endParaRPr lang="en-US"/>
          </a:p>
        </p:txBody>
      </p:sp>
    </p:spTree>
    <p:extLst>
      <p:ext uri="{BB962C8B-B14F-4D97-AF65-F5344CB8AC3E}">
        <p14:creationId xmlns:p14="http://schemas.microsoft.com/office/powerpoint/2010/main" val="31499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GB" sz="1200" b="1" i="0" kern="1200" dirty="0">
                <a:solidFill>
                  <a:schemeClr val="tx1"/>
                </a:solidFill>
                <a:effectLst/>
                <a:latin typeface="Helvetica Neue Regular" panose="02000503000000020004" pitchFamily="2" charset="0"/>
                <a:ea typeface="+mn-ea"/>
                <a:cs typeface="+mn-cs"/>
              </a:rPr>
              <a:t>GSAT is World Scouting’s stamp of quality for National Scout Organisations (NSOs), establishing standards of good governance and quality Scouting that mirror international best practice.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0" baseline="0" dirty="0">
                <a:solidFill>
                  <a:srgbClr val="000000"/>
                </a:solidFill>
              </a:rPr>
              <a:t>This tool was developed in cooperation with an external organisation, specialized in Certification of NGOs called SGS</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0" dirty="0">
                <a:solidFill>
                  <a:srgbClr val="000000"/>
                </a:solidFill>
              </a:rPr>
              <a:t>And</a:t>
            </a:r>
            <a:r>
              <a:rPr lang="en-US" b="0" baseline="0" dirty="0">
                <a:solidFill>
                  <a:srgbClr val="000000"/>
                </a:solidFill>
              </a:rPr>
              <a:t> the tool is tailored for WOSM which means that is it was based on evaluation tools that already existed on the Regional Levels, such as the NSO Check List, the Route to Excellence in IAR and the CNV (Committee NSO Visit) in APR.</a:t>
            </a:r>
            <a:endParaRPr lang="en-US" b="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6</a:t>
            </a:fld>
            <a:endParaRPr lang="en-US"/>
          </a:p>
        </p:txBody>
      </p:sp>
    </p:spTree>
    <p:extLst>
      <p:ext uri="{BB962C8B-B14F-4D97-AF65-F5344CB8AC3E}">
        <p14:creationId xmlns:p14="http://schemas.microsoft.com/office/powerpoint/2010/main" val="13219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0" kern="1200" dirty="0">
                <a:solidFill>
                  <a:schemeClr val="tx1"/>
                </a:solidFill>
                <a:effectLst/>
                <a:latin typeface="Helvetica Neue Regular" panose="02000503000000020004" pitchFamily="2" charset="0"/>
                <a:ea typeface="+mn-ea"/>
                <a:cs typeface="+mn-cs"/>
              </a:rPr>
              <a:t>Benchmark</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Measurement of quality</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A cross-regional assessment tool that gives NSOs the opportunity to measure themselves against established global standards</a:t>
            </a:r>
            <a:endParaRPr lang="en-MY" sz="1200" b="0" i="0" kern="1200" dirty="0">
              <a:solidFill>
                <a:schemeClr val="tx1"/>
              </a:solidFill>
              <a:effectLst/>
              <a:latin typeface="Helvetica Neue Regular" panose="02000503000000020004" pitchFamily="2" charset="0"/>
              <a:ea typeface="+mn-ea"/>
              <a:cs typeface="+mn-cs"/>
            </a:endParaRPr>
          </a:p>
          <a:p>
            <a:r>
              <a:rPr lang="en-GB" sz="1200" b="1" i="0" kern="1200" dirty="0">
                <a:solidFill>
                  <a:schemeClr val="tx1"/>
                </a:solidFill>
                <a:effectLst/>
                <a:latin typeface="Helvetica Neue Regular" panose="02000503000000020004" pitchFamily="2" charset="0"/>
                <a:ea typeface="+mn-ea"/>
                <a:cs typeface="+mn-cs"/>
              </a:rPr>
              <a:t>Assessment</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A tool for improvement</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GSAT offers NSOs the ability to evaluate their own operations, and identify strengths and areas for improvement</a:t>
            </a:r>
            <a:endParaRPr lang="en-MY" sz="1200" b="0" i="0" kern="1200" dirty="0">
              <a:solidFill>
                <a:schemeClr val="tx1"/>
              </a:solidFill>
              <a:effectLst/>
              <a:latin typeface="Helvetica Neue Regular" panose="02000503000000020004" pitchFamily="2" charset="0"/>
              <a:ea typeface="+mn-ea"/>
              <a:cs typeface="+mn-cs"/>
            </a:endParaRPr>
          </a:p>
          <a:p>
            <a:r>
              <a:rPr lang="en-GB" sz="1200" b="1" i="0" kern="1200" dirty="0">
                <a:solidFill>
                  <a:schemeClr val="tx1"/>
                </a:solidFill>
                <a:effectLst/>
                <a:latin typeface="Helvetica Neue Regular" panose="02000503000000020004" pitchFamily="2" charset="0"/>
                <a:ea typeface="+mn-ea"/>
                <a:cs typeface="+mn-cs"/>
              </a:rPr>
              <a:t>Addressing priorities</a:t>
            </a:r>
            <a:r>
              <a:rPr lang="en-MY" sz="1200" b="1" i="0" kern="1200" dirty="0">
                <a:solidFill>
                  <a:schemeClr val="tx1"/>
                </a:solidFill>
                <a:effectLst/>
                <a:latin typeface="Helvetica Neue Regular" panose="02000503000000020004" pitchFamily="2" charset="0"/>
                <a:ea typeface="+mn-ea"/>
                <a:cs typeface="+mn-cs"/>
              </a:rPr>
              <a:t> </a:t>
            </a:r>
            <a:r>
              <a:rPr lang="en-MY" sz="1200" b="0" i="0" kern="1200" dirty="0">
                <a:solidFill>
                  <a:schemeClr val="tx1"/>
                </a:solidFill>
                <a:effectLst/>
                <a:latin typeface="Helvetica Neue Regular" panose="02000503000000020004" pitchFamily="2" charset="0"/>
                <a:ea typeface="+mn-ea"/>
                <a:cs typeface="+mn-cs"/>
              </a:rPr>
              <a:t>- </a:t>
            </a:r>
            <a:r>
              <a:rPr lang="en-GB" sz="1200" b="0" i="0" kern="1200" dirty="0">
                <a:solidFill>
                  <a:schemeClr val="tx1"/>
                </a:solidFill>
                <a:effectLst/>
                <a:latin typeface="Helvetica Neue Regular" panose="02000503000000020004" pitchFamily="2" charset="0"/>
                <a:ea typeface="+mn-ea"/>
                <a:cs typeface="+mn-cs"/>
              </a:rPr>
              <a:t>Taking action together</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Successful and efficient follow-up of assessments allows World Scouting to address the priorities, not only of NSOs, but also our Movement as a whole; guiding our actions for the future</a:t>
            </a:r>
            <a:endParaRPr lang="en-MY" sz="1200" b="0" i="0" kern="1200" dirty="0">
              <a:solidFill>
                <a:schemeClr val="tx1"/>
              </a:solidFill>
              <a:effectLst/>
              <a:latin typeface="Helvetica Neue Regular" panose="02000503000000020004" pitchFamily="2" charset="0"/>
              <a:ea typeface="+mn-ea"/>
              <a:cs typeface="+mn-cs"/>
            </a:endParaRPr>
          </a:p>
          <a:p>
            <a:r>
              <a:rPr lang="en-GB" sz="1200" b="1" i="0" kern="1200" dirty="0">
                <a:solidFill>
                  <a:schemeClr val="tx1"/>
                </a:solidFill>
                <a:effectLst/>
                <a:latin typeface="Helvetica Neue Regular" panose="02000503000000020004" pitchFamily="2" charset="0"/>
                <a:ea typeface="+mn-ea"/>
                <a:cs typeface="+mn-cs"/>
              </a:rPr>
              <a:t>Capacity strengthening</a:t>
            </a:r>
            <a:r>
              <a:rPr lang="en-MY" sz="1200" b="1" i="0" kern="1200" dirty="0">
                <a:solidFill>
                  <a:schemeClr val="tx1"/>
                </a:solidFill>
                <a:effectLst/>
                <a:latin typeface="Helvetica Neue Regular" panose="02000503000000020004" pitchFamily="2" charset="0"/>
                <a:ea typeface="+mn-ea"/>
                <a:cs typeface="+mn-cs"/>
              </a:rPr>
              <a:t> </a:t>
            </a:r>
            <a:r>
              <a:rPr lang="en-MY" sz="1200" b="0" i="0" kern="1200" dirty="0">
                <a:solidFill>
                  <a:schemeClr val="tx1"/>
                </a:solidFill>
                <a:effectLst/>
                <a:latin typeface="Helvetica Neue Regular" panose="02000503000000020004" pitchFamily="2" charset="0"/>
                <a:ea typeface="+mn-ea"/>
                <a:cs typeface="+mn-cs"/>
              </a:rPr>
              <a:t>- </a:t>
            </a:r>
            <a:r>
              <a:rPr lang="en-GB" sz="1200" b="0" i="0" kern="1200" dirty="0">
                <a:solidFill>
                  <a:schemeClr val="tx1"/>
                </a:solidFill>
                <a:effectLst/>
                <a:latin typeface="Helvetica Neue Regular" panose="02000503000000020004" pitchFamily="2" charset="0"/>
                <a:ea typeface="+mn-ea"/>
                <a:cs typeface="+mn-cs"/>
              </a:rPr>
              <a:t>Growing our Movement</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GSAT enables World Scouting to improve its support for NSOs, based on the needs and trends identified through the GSAT assessments, enhancing the capabilities of our Movement </a:t>
            </a:r>
            <a:endParaRPr lang="en-MY" sz="1200" b="0" i="0" kern="1200" dirty="0">
              <a:solidFill>
                <a:schemeClr val="tx1"/>
              </a:solidFill>
              <a:effectLst/>
              <a:latin typeface="Helvetica Neue Regular" panose="02000503000000020004" pitchFamily="2" charset="0"/>
              <a:ea typeface="+mn-ea"/>
              <a:cs typeface="+mn-cs"/>
            </a:endParaRPr>
          </a:p>
          <a:p>
            <a:r>
              <a:rPr lang="en-GB" sz="1200" b="1" i="0" kern="1200" dirty="0">
                <a:solidFill>
                  <a:schemeClr val="tx1"/>
                </a:solidFill>
                <a:effectLst/>
                <a:latin typeface="Helvetica Neue Regular" panose="02000503000000020004" pitchFamily="2" charset="0"/>
                <a:ea typeface="+mn-ea"/>
                <a:cs typeface="+mn-cs"/>
              </a:rPr>
              <a:t>Continuous improvement</a:t>
            </a:r>
            <a:r>
              <a:rPr lang="en-MY" sz="1200" b="1" i="0" kern="1200" dirty="0">
                <a:solidFill>
                  <a:schemeClr val="tx1"/>
                </a:solidFill>
                <a:effectLst/>
                <a:latin typeface="Helvetica Neue Regular" panose="02000503000000020004" pitchFamily="2" charset="0"/>
                <a:ea typeface="+mn-ea"/>
                <a:cs typeface="+mn-cs"/>
              </a:rPr>
              <a:t> </a:t>
            </a:r>
            <a:r>
              <a:rPr lang="en-MY" sz="1200" b="0" i="0" kern="1200" dirty="0">
                <a:solidFill>
                  <a:schemeClr val="tx1"/>
                </a:solidFill>
                <a:effectLst/>
                <a:latin typeface="Helvetica Neue Regular" panose="02000503000000020004" pitchFamily="2" charset="0"/>
                <a:ea typeface="+mn-ea"/>
                <a:cs typeface="+mn-cs"/>
              </a:rPr>
              <a:t>- </a:t>
            </a:r>
            <a:r>
              <a:rPr lang="en-GB" sz="1200" b="0" i="0" kern="1200" dirty="0">
                <a:solidFill>
                  <a:schemeClr val="tx1"/>
                </a:solidFill>
                <a:effectLst/>
                <a:latin typeface="Helvetica Neue Regular" panose="02000503000000020004" pitchFamily="2" charset="0"/>
                <a:ea typeface="+mn-ea"/>
                <a:cs typeface="+mn-cs"/>
              </a:rPr>
              <a:t>Commitment to excellence </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GSAT encourages the on-going development of our Movement to bring about purposeful change.</a:t>
            </a:r>
            <a:endParaRPr lang="en-MY" sz="1200" b="0" i="0" kern="1200" dirty="0">
              <a:solidFill>
                <a:schemeClr val="tx1"/>
              </a:solidFill>
              <a:effectLst/>
              <a:latin typeface="Helvetica Neue Regular" panose="02000503000000020004" pitchFamily="2" charset="0"/>
              <a:ea typeface="+mn-ea"/>
              <a:cs typeface="+mn-cs"/>
            </a:endParaRPr>
          </a:p>
          <a:p>
            <a:r>
              <a:rPr lang="en-GB" sz="1200" b="0" i="0" kern="1200" dirty="0">
                <a:solidFill>
                  <a:schemeClr val="tx1"/>
                </a:solidFill>
                <a:effectLst/>
                <a:latin typeface="Helvetica Neue Regular" panose="02000503000000020004" pitchFamily="2" charset="0"/>
                <a:ea typeface="+mn-ea"/>
                <a:cs typeface="+mn-cs"/>
              </a:rPr>
              <a:t> </a:t>
            </a:r>
            <a:endParaRPr lang="en-MY" sz="1200" b="0" i="0" kern="1200" dirty="0">
              <a:solidFill>
                <a:schemeClr val="tx1"/>
              </a:solidFill>
              <a:effectLst/>
              <a:latin typeface="Helvetica Neue Regular" panose="02000503000000020004" pitchFamily="2"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7</a:t>
            </a:fld>
            <a:endParaRPr lang="en-US"/>
          </a:p>
        </p:txBody>
      </p:sp>
    </p:spTree>
    <p:extLst>
      <p:ext uri="{BB962C8B-B14F-4D97-AF65-F5344CB8AC3E}">
        <p14:creationId xmlns:p14="http://schemas.microsoft.com/office/powerpoint/2010/main" val="13219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4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spcBef>
                <a:spcPct val="0"/>
              </a:spcBef>
              <a:buFontTx/>
              <a:buNone/>
            </a:pPr>
            <a:r>
              <a:rPr lang="en-GB" dirty="0"/>
              <a:t>Our 10 GSAT Dimensions</a:t>
            </a:r>
          </a:p>
        </p:txBody>
      </p:sp>
      <p:sp>
        <p:nvSpPr>
          <p:cNvPr id="31748" name="Espace réservé du pied de page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 World Scout Bureau Inc. </a:t>
            </a:r>
          </a:p>
        </p:txBody>
      </p:sp>
      <p:sp>
        <p:nvSpPr>
          <p:cNvPr id="31749" name="Espace réservé du numéro de diapositive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C39DDB-D10E-46DD-8EA5-8554A35E52E8}" type="slidenum">
              <a:rPr lang="en-US" smtClean="0"/>
              <a:pPr fontAlgn="base">
                <a:spcBef>
                  <a:spcPct val="0"/>
                </a:spcBef>
                <a:spcAft>
                  <a:spcPct val="0"/>
                </a:spcAft>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t>© World Scout Bureau Inc.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3522028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10</a:t>
            </a:fld>
            <a:endParaRPr lang="en-US"/>
          </a:p>
        </p:txBody>
      </p:sp>
    </p:spTree>
    <p:extLst>
      <p:ext uri="{BB962C8B-B14F-4D97-AF65-F5344CB8AC3E}">
        <p14:creationId xmlns:p14="http://schemas.microsoft.com/office/powerpoint/2010/main" val="13219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581151"/>
            <a:ext cx="8305800" cy="1343656"/>
          </a:xfrm>
          <a:prstGeom prst="rect">
            <a:avLst/>
          </a:prstGeom>
        </p:spPr>
        <p:txBody>
          <a:bodyPr anchor="ctr" anchorCtr="0"/>
          <a:lstStyle>
            <a:lvl1pPr algn="ctr">
              <a:spcAft>
                <a:spcPts val="0"/>
              </a:spcAft>
              <a:defRPr sz="3600" b="1" cap="none" baseline="0">
                <a:solidFill>
                  <a:schemeClr val="tx2"/>
                </a:solidFill>
                <a:effectLst/>
              </a:defRPr>
            </a:lvl1pPr>
          </a:lstStyle>
          <a:p>
            <a:r>
              <a:rPr lang="fr-CH" dirty="0"/>
              <a:t>Click to edit Master </a:t>
            </a:r>
            <a:br>
              <a:rPr lang="fr-CH" dirty="0"/>
            </a:br>
            <a:r>
              <a:rPr lang="fr-CH" dirty="0"/>
              <a:t>title style</a:t>
            </a:r>
            <a:endParaRPr dirty="0"/>
          </a:p>
        </p:txBody>
      </p:sp>
      <p:sp>
        <p:nvSpPr>
          <p:cNvPr id="3" name="Text Placeholder 2"/>
          <p:cNvSpPr>
            <a:spLocks noGrp="1"/>
          </p:cNvSpPr>
          <p:nvPr>
            <p:ph type="body" idx="1"/>
          </p:nvPr>
        </p:nvSpPr>
        <p:spPr>
          <a:xfrm>
            <a:off x="533400" y="3350911"/>
            <a:ext cx="8153400" cy="416021"/>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text styles</a:t>
            </a:r>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ECBB9CC4-45DC-244C-8793-B9C95370924B}"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a:lvl1p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a:p>
        </p:txBody>
      </p:sp>
      <p:sp>
        <p:nvSpPr>
          <p:cNvPr id="9" name="Title 1"/>
          <p:cNvSpPr>
            <a:spLocks noGrp="1"/>
          </p:cNvSpPr>
          <p:nvPr>
            <p:ph type="title" hasCustomPrompt="1"/>
          </p:nvPr>
        </p:nvSpPr>
        <p:spPr>
          <a:xfrm>
            <a:off x="4267200" y="1352550"/>
            <a:ext cx="4419599"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8" name="Picture Placeholder 10"/>
          <p:cNvSpPr>
            <a:spLocks noGrp="1"/>
          </p:cNvSpPr>
          <p:nvPr>
            <p:ph type="pic" sz="quarter" idx="16"/>
          </p:nvPr>
        </p:nvSpPr>
        <p:spPr>
          <a:xfrm>
            <a:off x="2438400" y="12001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3" name="Picture Placeholder 10"/>
          <p:cNvSpPr>
            <a:spLocks noGrp="1"/>
          </p:cNvSpPr>
          <p:nvPr>
            <p:ph type="pic" sz="quarter" idx="17"/>
          </p:nvPr>
        </p:nvSpPr>
        <p:spPr>
          <a:xfrm>
            <a:off x="2438400" y="30289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4" name="Picture Placeholder 10"/>
          <p:cNvSpPr>
            <a:spLocks noGrp="1"/>
          </p:cNvSpPr>
          <p:nvPr>
            <p:ph type="pic" sz="quarter" idx="18"/>
          </p:nvPr>
        </p:nvSpPr>
        <p:spPr>
          <a:xfrm>
            <a:off x="533400" y="30289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1" name="Text Placeholder 2"/>
          <p:cNvSpPr>
            <a:spLocks noGrp="1"/>
          </p:cNvSpPr>
          <p:nvPr>
            <p:ph type="body" idx="1" hasCustomPrompt="1"/>
          </p:nvPr>
        </p:nvSpPr>
        <p:spPr>
          <a:xfrm>
            <a:off x="533400" y="1643449"/>
            <a:ext cx="1752600" cy="646331"/>
          </a:xfrm>
          <a:prstGeom prst="rect">
            <a:avLst/>
          </a:prstGeom>
        </p:spPr>
        <p:txBody>
          <a:bodyPr vert="horz" wrap="square" lIns="91440" tIns="45720" rIns="91440" bIns="45720" rtlCol="0">
            <a:spAutoFit/>
          </a:bodyPr>
          <a:lstStyle>
            <a:lvl1pPr marL="0" indent="0" algn="r" defTabSz="914400" rtl="0" eaLnBrk="1" latinLnBrk="0" hangingPunct="1">
              <a:spcBef>
                <a:spcPts val="0"/>
              </a:spcBef>
              <a:buSzPct val="80000"/>
              <a:buFont typeface="Wingdings" pitchFamily="2" charset="2"/>
              <a:buNone/>
              <a:defRPr sz="12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a:t>
            </a:r>
            <a:br>
              <a:rPr lang="fr-CH" dirty="0"/>
            </a:br>
            <a:r>
              <a:rPr lang="fr-CH" dirty="0"/>
              <a:t>title style</a:t>
            </a:r>
          </a:p>
        </p:txBody>
      </p:sp>
      <p:sp>
        <p:nvSpPr>
          <p:cNvPr id="12" name="Content Placeholder 2"/>
          <p:cNvSpPr>
            <a:spLocks noGrp="1"/>
          </p:cNvSpPr>
          <p:nvPr>
            <p:ph idx="19"/>
          </p:nvPr>
        </p:nvSpPr>
        <p:spPr>
          <a:xfrm>
            <a:off x="4267200" y="2419350"/>
            <a:ext cx="4419600" cy="2362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a:lvl1p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a:p>
        </p:txBody>
      </p:sp>
      <p:sp>
        <p:nvSpPr>
          <p:cNvPr id="15" name="Text Placeholder 3"/>
          <p:cNvSpPr>
            <a:spLocks noGrp="1"/>
          </p:cNvSpPr>
          <p:nvPr>
            <p:ph type="body" sz="half" idx="2" hasCustomPrompt="1"/>
          </p:nvPr>
        </p:nvSpPr>
        <p:spPr>
          <a:xfrm>
            <a:off x="6858000" y="1809750"/>
            <a:ext cx="1828799" cy="17526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914400" rtl="0" eaLnBrk="1" latinLnBrk="0" hangingPunct="1">
              <a:lnSpc>
                <a:spcPct val="110000"/>
              </a:lnSpc>
              <a:spcBef>
                <a:spcPts val="2000"/>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fr-CH" dirty="0"/>
              <a:t>Click to edit Master </a:t>
            </a:r>
            <a:br>
              <a:rPr lang="fr-CH" dirty="0"/>
            </a:br>
            <a:r>
              <a:rPr lang="fr-CH" dirty="0"/>
              <a:t>title style</a:t>
            </a:r>
          </a:p>
        </p:txBody>
      </p:sp>
      <p:sp>
        <p:nvSpPr>
          <p:cNvPr id="16" name="Picture Placeholder 10"/>
          <p:cNvSpPr>
            <a:spLocks noGrp="1"/>
          </p:cNvSpPr>
          <p:nvPr>
            <p:ph type="pic" sz="quarter" idx="13"/>
          </p:nvPr>
        </p:nvSpPr>
        <p:spPr>
          <a:xfrm>
            <a:off x="533400" y="17335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7" name="Picture Placeholder 10"/>
          <p:cNvSpPr>
            <a:spLocks noGrp="1"/>
          </p:cNvSpPr>
          <p:nvPr>
            <p:ph type="pic" sz="quarter" idx="14"/>
          </p:nvPr>
        </p:nvSpPr>
        <p:spPr>
          <a:xfrm>
            <a:off x="2667000" y="17335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8" name="Picture Placeholder 10"/>
          <p:cNvSpPr>
            <a:spLocks noGrp="1"/>
          </p:cNvSpPr>
          <p:nvPr>
            <p:ph type="pic" sz="quarter" idx="15"/>
          </p:nvPr>
        </p:nvSpPr>
        <p:spPr>
          <a:xfrm>
            <a:off x="4800600" y="11239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9" name="Title 1"/>
          <p:cNvSpPr>
            <a:spLocks noGrp="1"/>
          </p:cNvSpPr>
          <p:nvPr>
            <p:ph type="title"/>
          </p:nvPr>
        </p:nvSpPr>
        <p:spPr>
          <a:xfrm>
            <a:off x="533400" y="3867150"/>
            <a:ext cx="5638800" cy="838200"/>
          </a:xfrm>
          <a:prstGeom prst="rect">
            <a:avLst/>
          </a:prstGeom>
          <a:scene3d>
            <a:camera prst="orthographicFront"/>
            <a:lightRig rig="chilly" dir="t"/>
          </a:scene3d>
          <a:sp3d extrusionH="12700">
            <a:extrusionClr>
              <a:schemeClr val="bg1"/>
            </a:extrusionClr>
          </a:sp3d>
        </p:spPr>
        <p:txBody>
          <a:bodyPr vert="horz" lIns="0" tIns="45720" rIns="0" bIns="45720" rtlCol="0" anchor="ctr">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 Master title style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933950"/>
            <a:ext cx="2133600" cy="208430"/>
          </a:xfrm>
          <a:prstGeom prst="rect">
            <a:avLst/>
          </a:prstGeom>
        </p:spPr>
        <p:txBody>
          <a:bodyPr/>
          <a:lstStyle/>
          <a:p>
            <a:fld id="{68E1BE7D-E85F-C949-88A0-1704BAE10D9D}" type="datetime1">
              <a:rPr lang="en-US" smtClean="0"/>
              <a:pPr/>
              <a:t>7/4/19</a:t>
            </a:fld>
            <a:endParaRPr lang="en-US"/>
          </a:p>
        </p:txBody>
      </p:sp>
      <p:sp>
        <p:nvSpPr>
          <p:cNvPr id="3" name="Footer Placeholder 2"/>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4" name="Slide Number Placeholder 3"/>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305800" cy="609600"/>
          </a:xfrm>
          <a:prstGeom prst="rect">
            <a:avLst/>
          </a:prstGeom>
        </p:spPr>
        <p:txBody>
          <a:bodyPr lIns="0" rIns="0" anchor="t"/>
          <a:lstStyle>
            <a:lvl1pPr algn="l">
              <a:lnSpc>
                <a:spcPct val="100000"/>
              </a:lnSpc>
              <a:defRPr sz="2400" b="1" baseline="0"/>
            </a:lvl1pPr>
          </a:lstStyle>
          <a:p>
            <a:r>
              <a:rPr lang="fr-FR"/>
              <a:t>Cliquez pour modifier le style du titre</a:t>
            </a:r>
            <a:endParaRPr dirty="0"/>
          </a:p>
        </p:txBody>
      </p:sp>
      <p:sp>
        <p:nvSpPr>
          <p:cNvPr id="3" name="Date Placeholder 3"/>
          <p:cNvSpPr>
            <a:spLocks noGrp="1"/>
          </p:cNvSpPr>
          <p:nvPr>
            <p:ph type="dt" sz="half" idx="10"/>
          </p:nvPr>
        </p:nvSpPr>
        <p:spPr>
          <a:xfrm>
            <a:off x="457200" y="4933950"/>
            <a:ext cx="2133600" cy="208430"/>
          </a:xfrm>
          <a:prstGeom prst="rect">
            <a:avLst/>
          </a:prstGeom>
        </p:spPr>
        <p:txBody>
          <a:bodyPr/>
          <a:lstStyle>
            <a:lvl1pPr>
              <a:defRPr/>
            </a:lvl1pPr>
          </a:lstStyle>
          <a:p>
            <a:pPr>
              <a:defRPr/>
            </a:pPr>
            <a:fld id="{F0FCAF19-29A8-8D47-817A-07466F50DCB0}" type="datetime1">
              <a:rPr lang="en-US" smtClean="0"/>
              <a:t>7/4/19</a:t>
            </a:fld>
            <a:endParaRPr lang="en-US"/>
          </a:p>
        </p:txBody>
      </p:sp>
      <p:sp>
        <p:nvSpPr>
          <p:cNvPr id="4" name="Footer Placeholder 4"/>
          <p:cNvSpPr>
            <a:spLocks noGrp="1"/>
          </p:cNvSpPr>
          <p:nvPr>
            <p:ph type="ftr" sz="quarter" idx="11"/>
          </p:nvPr>
        </p:nvSpPr>
        <p:spPr>
          <a:xfrm>
            <a:off x="3886200" y="4932828"/>
            <a:ext cx="1905000" cy="209552"/>
          </a:xfrm>
          <a:prstGeom prst="rect">
            <a:avLst/>
          </a:prstGeom>
        </p:spPr>
        <p:txBody>
          <a:bodyPr/>
          <a:lstStyle>
            <a:lvl1pPr>
              <a:defRPr/>
            </a:lvl1pPr>
          </a:lstStyle>
          <a:p>
            <a:pPr>
              <a:defRPr/>
            </a:pPr>
            <a:r>
              <a:rPr lang="en-US"/>
              <a:t>© World Scout Bureau Inc.</a:t>
            </a:r>
          </a:p>
        </p:txBody>
      </p:sp>
      <p:sp>
        <p:nvSpPr>
          <p:cNvPr id="5" name="Slide Number Placeholder 5"/>
          <p:cNvSpPr>
            <a:spLocks noGrp="1"/>
          </p:cNvSpPr>
          <p:nvPr>
            <p:ph type="sldNum" sz="quarter" idx="12"/>
          </p:nvPr>
        </p:nvSpPr>
        <p:spPr/>
        <p:txBody>
          <a:bodyPr/>
          <a:lstStyle>
            <a:lvl1pPr>
              <a:defRPr/>
            </a:lvl1pPr>
          </a:lstStyle>
          <a:p>
            <a:pPr>
              <a:defRPr/>
            </a:pPr>
            <a:fld id="{7E8532DA-33F2-46A5-BE2E-EC092F42039F}" type="slidenum">
              <a:rPr lang="en-US"/>
              <a:pPr>
                <a:defRPr/>
              </a:pPr>
              <a:t>‹#›</a:t>
            </a:fld>
            <a:endParaRPr lang="en-US"/>
          </a:p>
        </p:txBody>
      </p:sp>
    </p:spTree>
    <p:extLst>
      <p:ext uri="{BB962C8B-B14F-4D97-AF65-F5344CB8AC3E}">
        <p14:creationId xmlns:p14="http://schemas.microsoft.com/office/powerpoint/2010/main" val="273024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47750"/>
            <a:ext cx="3886200" cy="833178"/>
          </a:xfrm>
          <a:prstGeom prst="rect">
            <a:avLst/>
          </a:prstGeom>
        </p:spPr>
        <p:txBody>
          <a:bodyPr wrap="square" lIns="0" tIns="46800" rIns="0" bIns="46800" anchor="t">
            <a:noAutofit/>
          </a:bodyPr>
          <a:lstStyle>
            <a:lvl1pPr>
              <a:lnSpc>
                <a:spcPct val="100000"/>
              </a:lnSpc>
              <a:spcAft>
                <a:spcPts val="0"/>
              </a:spcAft>
              <a:defRPr>
                <a:solidFill>
                  <a:schemeClr val="tx2"/>
                </a:solidFill>
              </a:defRPr>
            </a:lvl1pPr>
          </a:lstStyle>
          <a:p>
            <a:r>
              <a:rPr lang="fr-CH" dirty="0"/>
              <a:t>Click to edit</a:t>
            </a:r>
            <a:br>
              <a:rPr lang="fr-CH" dirty="0"/>
            </a:br>
            <a:r>
              <a:rPr lang="fr-CH" dirty="0"/>
              <a:t>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0D9B8E33-453D-6C4F-95B3-5387C50D32C9}"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28" name="Text Placeholder 27"/>
          <p:cNvSpPr>
            <a:spLocks noGrp="1"/>
          </p:cNvSpPr>
          <p:nvPr>
            <p:ph type="body" sz="quarter" idx="14" hasCustomPrompt="1"/>
          </p:nvPr>
        </p:nvSpPr>
        <p:spPr>
          <a:xfrm>
            <a:off x="4800600" y="1047750"/>
            <a:ext cx="3886200" cy="833438"/>
          </a:xfrm>
          <a:prstGeom prst="rect">
            <a:avLst/>
          </a:prstGeom>
        </p:spPr>
        <p:txBody>
          <a:bodyPr vert="horz" wrap="square" anchor="t"/>
          <a:lstStyle>
            <a:lvl1pPr marL="0" indent="-457200">
              <a:spcBef>
                <a:spcPts val="0"/>
              </a:spcBef>
              <a:buFont typeface="Arial"/>
              <a:buNone/>
              <a:defRPr sz="2400" baseline="0">
                <a:solidFill>
                  <a:schemeClr val="tx2"/>
                </a:solidFill>
                <a:latin typeface="+mj-lt"/>
              </a:defRPr>
            </a:lvl1pPr>
          </a:lstStyle>
          <a:p>
            <a:pPr lvl="0"/>
            <a:r>
              <a:rPr lang="fr-CH" dirty="0"/>
              <a:t>Click to edit</a:t>
            </a:r>
            <a:br>
              <a:rPr lang="fr-CH" dirty="0"/>
            </a:br>
            <a:r>
              <a:rPr lang="fr-CH" dirty="0"/>
              <a:t>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762000"/>
          </a:xfrm>
          <a:prstGeom prst="rect">
            <a:avLst/>
          </a:prstGeom>
        </p:spPr>
        <p:txBody>
          <a:bodyPr lIns="0" tIns="46800" rIns="0" bIns="46800" anchor="t"/>
          <a:lstStyle>
            <a:lvl1pPr>
              <a:lnSpc>
                <a:spcPct val="100000"/>
              </a:lnSpc>
              <a:spcAft>
                <a:spcPts val="0"/>
              </a:spcAft>
              <a:defRPr baseline="0">
                <a:solidFill>
                  <a:schemeClr val="tx2"/>
                </a:solidFill>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B6C945F7-6C64-1E4A-8BA6-40D142064810}"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a:solidFill>
                  <a:schemeClr val="tx2"/>
                </a:solidFill>
              </a:defRPr>
            </a:lvl1pPr>
          </a:lstStyle>
          <a:p>
            <a:r>
              <a:rPr lang="fr-CH" dirty="0"/>
              <a:t>Click to edit Master title style</a:t>
            </a:r>
            <a:endParaRPr dirty="0"/>
          </a:p>
        </p:txBody>
      </p:sp>
      <p:sp>
        <p:nvSpPr>
          <p:cNvPr id="3" name="Content Placeholder 2"/>
          <p:cNvSpPr>
            <a:spLocks noGrp="1"/>
          </p:cNvSpPr>
          <p:nvPr>
            <p:ph idx="1"/>
          </p:nvPr>
        </p:nvSpPr>
        <p:spPr>
          <a:xfrm>
            <a:off x="533400" y="1809750"/>
            <a:ext cx="81534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075E0943-9BE5-5142-A467-257385665D5E}"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276350"/>
            <a:ext cx="8153400" cy="3048000"/>
          </a:xfrm>
          <a:prstGeom prst="rect">
            <a:avLst/>
          </a:prstGeom>
        </p:spPr>
        <p:txBody>
          <a:bodyPr anchor="ctr"/>
          <a:lstStyle>
            <a:lvl1pPr algn="ctr">
              <a:spcAft>
                <a:spcPts val="0"/>
              </a:spcAft>
              <a:defRPr sz="3200" baseline="0"/>
            </a:lvl1pPr>
          </a:lstStyle>
          <a:p>
            <a:r>
              <a:rPr lang="fr-CH" dirty="0"/>
              <a:t>Click to edit Master </a:t>
            </a:r>
            <a:br>
              <a:rPr lang="fr-CH" dirty="0"/>
            </a:br>
            <a:r>
              <a:rPr lang="fr-CH" dirty="0"/>
              <a:t>title style</a:t>
            </a:r>
            <a:endParaRPr dirty="0"/>
          </a:p>
        </p:txBody>
      </p:sp>
      <p:sp>
        <p:nvSpPr>
          <p:cNvPr id="3" name="Date Placeholder 2"/>
          <p:cNvSpPr>
            <a:spLocks noGrp="1"/>
          </p:cNvSpPr>
          <p:nvPr>
            <p:ph type="dt" sz="half" idx="10"/>
          </p:nvPr>
        </p:nvSpPr>
        <p:spPr>
          <a:xfrm>
            <a:off x="457200" y="4933950"/>
            <a:ext cx="2133600" cy="208430"/>
          </a:xfrm>
          <a:prstGeom prst="rect">
            <a:avLst/>
          </a:prstGeom>
        </p:spPr>
        <p:txBody>
          <a:bodyPr/>
          <a:lstStyle/>
          <a:p>
            <a:fld id="{7F8A7443-7A16-ED4F-B270-4DB807D057B1}" type="datetime1">
              <a:rPr lang="en-US" smtClean="0"/>
              <a:pPr/>
              <a:t>7/4/19</a:t>
            </a:fld>
            <a:endParaRPr lang="en-US"/>
          </a:p>
        </p:txBody>
      </p:sp>
      <p:sp>
        <p:nvSpPr>
          <p:cNvPr id="4" name="Footer Placeholder 3"/>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5" name="Slide Number Placeholder 4"/>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a:solidFill>
                  <a:schemeClr val="tx2"/>
                </a:solidFill>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00D8DB98-725D-9E48-85D9-67C5D77CFB2B}"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11" name="Text Placeholder 2"/>
          <p:cNvSpPr>
            <a:spLocks noGrp="1"/>
          </p:cNvSpPr>
          <p:nvPr>
            <p:ph type="body" idx="1" hasCustomPrompt="1"/>
          </p:nvPr>
        </p:nvSpPr>
        <p:spPr>
          <a:xfrm>
            <a:off x="533400" y="2800350"/>
            <a:ext cx="3124200" cy="584776"/>
          </a:xfrm>
          <a:prstGeom prst="rect">
            <a:avLst/>
          </a:prstGeom>
        </p:spPr>
        <p:txBody>
          <a:bodyPr vert="horz" wrap="square" lIns="91440" tIns="45720" rIns="91440" bIns="45720" rtlCol="0">
            <a:spAutoFit/>
          </a:bodyPr>
          <a:lstStyle>
            <a:lvl1pPr marL="0" indent="0" algn="r" defTabSz="914400" rtl="0" eaLnBrk="1" latinLnBrk="0" hangingPunct="1">
              <a:spcBef>
                <a:spcPts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a:t>
            </a:r>
            <a:br>
              <a:rPr lang="fr-CH" dirty="0"/>
            </a:br>
            <a:r>
              <a:rPr lang="fr-CH" dirty="0"/>
              <a:t>title style</a:t>
            </a:r>
          </a:p>
        </p:txBody>
      </p:sp>
      <p:sp>
        <p:nvSpPr>
          <p:cNvPr id="9" name="Content Placeholder 2"/>
          <p:cNvSpPr>
            <a:spLocks noGrp="1"/>
          </p:cNvSpPr>
          <p:nvPr>
            <p:ph idx="13"/>
          </p:nvPr>
        </p:nvSpPr>
        <p:spPr>
          <a:xfrm>
            <a:off x="3886200" y="1809750"/>
            <a:ext cx="48006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305800" cy="609600"/>
          </a:xfrm>
          <a:prstGeom prst="rect">
            <a:avLst/>
          </a:prstGeom>
        </p:spPr>
        <p:txBody>
          <a:bodyPr lIns="0" rIns="0" anchor="t"/>
          <a:lstStyle>
            <a:lvl1pPr algn="l">
              <a:lnSpc>
                <a:spcPct val="100000"/>
              </a:lnSpc>
              <a:defRPr sz="2400" b="1" baseline="0"/>
            </a:lvl1pPr>
          </a:lstStyle>
          <a:p>
            <a:r>
              <a:rPr lang="fr-CH" dirty="0"/>
              <a:t>Click to edit Master title style</a:t>
            </a:r>
            <a:endParaRPr dirty="0"/>
          </a:p>
        </p:txBody>
      </p:sp>
      <p:sp>
        <p:nvSpPr>
          <p:cNvPr id="5" name="Date Placeholder 4"/>
          <p:cNvSpPr>
            <a:spLocks noGrp="1"/>
          </p:cNvSpPr>
          <p:nvPr>
            <p:ph type="dt" sz="half" idx="10"/>
          </p:nvPr>
        </p:nvSpPr>
        <p:spPr>
          <a:xfrm>
            <a:off x="457200" y="4933950"/>
            <a:ext cx="2133600" cy="208430"/>
          </a:xfrm>
          <a:prstGeom prst="rect">
            <a:avLst/>
          </a:prstGeom>
        </p:spPr>
        <p:txBody>
          <a:bodyPr/>
          <a:lstStyle/>
          <a:p>
            <a:fld id="{C7C552E3-2BB4-154A-B654-AFA01D184FE8}" type="datetime1">
              <a:rPr lang="en-US" smtClean="0"/>
              <a:pPr/>
              <a:t>7/4/19</a:t>
            </a:fld>
            <a:endParaRPr lang="en-US"/>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4933950"/>
            <a:ext cx="2133600" cy="208430"/>
          </a:xfrm>
          <a:prstGeom prst="rect">
            <a:avLst/>
          </a:prstGeom>
        </p:spPr>
        <p:txBody>
          <a:bodyPr/>
          <a:lstStyle/>
          <a:p>
            <a:fld id="{5DC08E2B-07B6-9B46-A912-72E4A6F39A13}" type="datetime1">
              <a:rPr lang="en-US" smtClean="0"/>
              <a:pPr/>
              <a:t>7/4/19</a:t>
            </a:fld>
            <a:endParaRPr lang="en-US"/>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
        <p:nvSpPr>
          <p:cNvPr id="8" name="Title 1"/>
          <p:cNvSpPr>
            <a:spLocks noGrp="1"/>
          </p:cNvSpPr>
          <p:nvPr>
            <p:ph type="title" hasCustomPrompt="1"/>
          </p:nvPr>
        </p:nvSpPr>
        <p:spPr>
          <a:xfrm>
            <a:off x="4800600" y="1123950"/>
            <a:ext cx="3886200"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11" name="Picture Placeholder 10"/>
          <p:cNvSpPr>
            <a:spLocks noGrp="1"/>
          </p:cNvSpPr>
          <p:nvPr>
            <p:ph type="pic" sz="quarter" idx="13"/>
          </p:nvPr>
        </p:nvSpPr>
        <p:spPr>
          <a:xfrm>
            <a:off x="533400" y="1276350"/>
            <a:ext cx="3962400" cy="28956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ctr" defTabSz="914400" rtl="0" eaLnBrk="1" latinLnBrk="0" hangingPunct="1">
              <a:spcBef>
                <a:spcPts val="2000"/>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9" name="Content Placeholder 2"/>
          <p:cNvSpPr>
            <a:spLocks noGrp="1"/>
          </p:cNvSpPr>
          <p:nvPr>
            <p:ph idx="1"/>
          </p:nvPr>
        </p:nvSpPr>
        <p:spPr>
          <a:xfrm>
            <a:off x="4800600" y="2190750"/>
            <a:ext cx="3886200" cy="2590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4933950"/>
            <a:ext cx="2133600" cy="208430"/>
          </a:xfrm>
          <a:prstGeom prst="rect">
            <a:avLst/>
          </a:prstGeom>
        </p:spPr>
        <p:txBody>
          <a:bodyPr/>
          <a:lstStyle/>
          <a:p>
            <a:fld id="{53EE13CC-06FC-7D42-871B-0440A4F4488E}" type="datetime1">
              <a:rPr lang="en-US" smtClean="0"/>
              <a:pPr/>
              <a:t>7/4/19</a:t>
            </a:fld>
            <a:endParaRPr lang="en-US"/>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
        <p:nvSpPr>
          <p:cNvPr id="8" name="Title 1"/>
          <p:cNvSpPr>
            <a:spLocks noGrp="1"/>
          </p:cNvSpPr>
          <p:nvPr>
            <p:ph type="title" hasCustomPrompt="1"/>
          </p:nvPr>
        </p:nvSpPr>
        <p:spPr>
          <a:xfrm>
            <a:off x="4800600" y="1123950"/>
            <a:ext cx="3886200"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9" name="Text Placeholder 3"/>
          <p:cNvSpPr>
            <a:spLocks noGrp="1"/>
          </p:cNvSpPr>
          <p:nvPr>
            <p:ph type="body" sz="half" idx="2" hasCustomPrompt="1"/>
          </p:nvPr>
        </p:nvSpPr>
        <p:spPr>
          <a:xfrm>
            <a:off x="4800600" y="2190750"/>
            <a:ext cx="3886199" cy="22860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914400" rtl="0" eaLnBrk="1" latinLnBrk="0" hangingPunct="1">
              <a:lnSpc>
                <a:spcPct val="110000"/>
              </a:lnSpc>
              <a:spcBef>
                <a:spcPts val="2000"/>
              </a:spcBef>
              <a:buSzPct val="80000"/>
              <a:buFont typeface="Wingdings" pitchFamily="2" charset="2"/>
              <a:buNone/>
              <a:defRPr sz="1600" kern="1200">
                <a:solidFill>
                  <a:schemeClr val="tx1">
                    <a:lumMod val="65000"/>
                    <a:lumOff val="35000"/>
                  </a:schemeClr>
                </a:soli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fr-CH" dirty="0"/>
              <a:t>Click to edit Master </a:t>
            </a:r>
            <a:br>
              <a:rPr lang="fr-CH" dirty="0"/>
            </a:br>
            <a:r>
              <a:rPr lang="fr-CH" dirty="0"/>
              <a:t>title style</a:t>
            </a:r>
          </a:p>
        </p:txBody>
      </p:sp>
      <p:sp>
        <p:nvSpPr>
          <p:cNvPr id="11" name="Picture Placeholder 10"/>
          <p:cNvSpPr>
            <a:spLocks noGrp="1"/>
          </p:cNvSpPr>
          <p:nvPr>
            <p:ph type="pic" sz="quarter" idx="13"/>
          </p:nvPr>
        </p:nvSpPr>
        <p:spPr>
          <a:xfrm>
            <a:off x="533400" y="1276350"/>
            <a:ext cx="3962400" cy="28956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ctr" defTabSz="914400" rtl="0" eaLnBrk="1" latinLnBrk="0" hangingPunct="1">
              <a:spcBef>
                <a:spcPts val="2000"/>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10000"/>
                <a:alpha val="80000"/>
                <a:satMod val="300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933950"/>
            <a:ext cx="2133600" cy="208430"/>
          </a:xfrm>
          <a:prstGeom prst="rect">
            <a:avLst/>
          </a:prstGeom>
        </p:spPr>
        <p:txBody>
          <a:bodyPr vert="horz" lIns="91440" tIns="45720" rIns="91440" bIns="45720" rtlCol="0" anchor="ctr"/>
          <a:lstStyle>
            <a:lvl1pPr marL="0" algn="r" defTabSz="914400" rtl="0" eaLnBrk="1" latinLnBrk="0" hangingPunct="1">
              <a:defRPr sz="700" b="0" kern="1200">
                <a:solidFill>
                  <a:schemeClr val="bg1"/>
                </a:solidFill>
                <a:latin typeface="+mn-lt"/>
                <a:ea typeface="+mn-ea"/>
                <a:cs typeface="+mn-cs"/>
              </a:defRPr>
            </a:lvl1pPr>
          </a:lstStyle>
          <a:p>
            <a:fld id="{5F702A45-47BF-984A-A12C-FE3DF6400C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59" r:id="rId2"/>
    <p:sldLayoutId id="2147483763" r:id="rId3"/>
    <p:sldLayoutId id="2147483743" r:id="rId4"/>
    <p:sldLayoutId id="2147483748" r:id="rId5"/>
    <p:sldLayoutId id="2147483760" r:id="rId6"/>
    <p:sldLayoutId id="2147483750" r:id="rId7"/>
    <p:sldLayoutId id="2147483751" r:id="rId8"/>
    <p:sldLayoutId id="2147483762" r:id="rId9"/>
    <p:sldLayoutId id="2147483761" r:id="rId10"/>
    <p:sldLayoutId id="2147483757" r:id="rId11"/>
    <p:sldLayoutId id="2147483742" r:id="rId12"/>
    <p:sldLayoutId id="2147483749" r:id="rId13"/>
    <p:sldLayoutId id="2147483758" r:id="rId14"/>
    <p:sldLayoutId id="214748376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png"/><Relationship Id="rId4" Type="http://schemas.microsoft.com/office/2007/relationships/hdphoto" Target="../media/hdphoto9.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pn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3.png"/><Relationship Id="rId15" Type="http://schemas.openxmlformats.org/officeDocument/2006/relationships/image" Target="../media/image21.svg"/><Relationship Id="rId10" Type="http://schemas.openxmlformats.org/officeDocument/2006/relationships/image" Target="../media/image16.png"/><Relationship Id="rId4" Type="http://schemas.microsoft.com/office/2007/relationships/hdphoto" Target="../media/hdphoto6.wdp"/><Relationship Id="rId9" Type="http://schemas.openxmlformats.org/officeDocument/2006/relationships/image" Target="../media/image15.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png"/><Relationship Id="rId10" Type="http://schemas.openxmlformats.org/officeDocument/2006/relationships/image" Target="../media/image28.png"/><Relationship Id="rId4" Type="http://schemas.microsoft.com/office/2007/relationships/hdphoto" Target="../media/hdphoto7.wdp"/><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0C7567C-AB5D-8D4E-A3A5-58627ECC4F07}" type="slidenum">
              <a:rPr lang="es-ES"/>
              <a:pPr>
                <a:defRPr/>
              </a:pPr>
              <a:t>1</a:t>
            </a:fld>
            <a:endParaRPr lang="es-ES"/>
          </a:p>
        </p:txBody>
      </p:sp>
    </p:spTree>
    <p:extLst>
      <p:ext uri="{BB962C8B-B14F-4D97-AF65-F5344CB8AC3E}">
        <p14:creationId xmlns:p14="http://schemas.microsoft.com/office/powerpoint/2010/main" val="37084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7378E1-ACAE-3340-9C88-FD33E62AA2B9}"/>
              </a:ext>
            </a:extLst>
          </p:cNvPr>
          <p:cNvSpPr/>
          <p:nvPr/>
        </p:nvSpPr>
        <p:spPr>
          <a:xfrm>
            <a:off x="4426246" y="5215"/>
            <a:ext cx="4752528" cy="5138285"/>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1" name="Title 40"/>
          <p:cNvSpPr>
            <a:spLocks noGrp="1"/>
          </p:cNvSpPr>
          <p:nvPr>
            <p:ph type="title"/>
          </p:nvPr>
        </p:nvSpPr>
        <p:spPr>
          <a:xfrm>
            <a:off x="531005" y="1086971"/>
            <a:ext cx="7113240" cy="702567"/>
          </a:xfrm>
        </p:spPr>
        <p:txBody>
          <a:bodyPr/>
          <a:lstStyle/>
          <a:p>
            <a:pPr algn="l"/>
            <a: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How does </a:t>
            </a:r>
            <a:b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it work?</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10</a:t>
            </a:fld>
            <a:endParaRPr lang="en-US" dirty="0"/>
          </a:p>
        </p:txBody>
      </p:sp>
      <p:sp>
        <p:nvSpPr>
          <p:cNvPr id="6" name="Content Placeholder 6"/>
          <p:cNvSpPr txBox="1">
            <a:spLocks/>
          </p:cNvSpPr>
          <p:nvPr/>
        </p:nvSpPr>
        <p:spPr>
          <a:xfrm>
            <a:off x="4537226" y="483472"/>
            <a:ext cx="4606774" cy="3879675"/>
          </a:xfrm>
          <a:prstGeom prst="rect">
            <a:avLst/>
          </a:prstGeom>
        </p:spPr>
        <p:txBody>
          <a:bodyPr vert="horz" lIns="91440" tIns="45720" rIns="91440" bIns="45720" rtlCol="0">
            <a:no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lgn="l">
              <a:spcAft>
                <a:spcPts val="600"/>
              </a:spcAft>
              <a:buFont typeface="Arial"/>
              <a:buChar char="•"/>
            </a:pPr>
            <a: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Scored between 0 to 3</a:t>
            </a:r>
          </a:p>
          <a:p>
            <a:pPr marL="457200" indent="-457200" algn="l">
              <a:spcAft>
                <a:spcPts val="600"/>
              </a:spcAft>
              <a:buFont typeface="Arial"/>
              <a:buChar char="•"/>
            </a:pPr>
            <a: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Evidence based</a:t>
            </a:r>
          </a:p>
          <a:p>
            <a:pPr marL="457200" indent="-457200" algn="l">
              <a:spcAft>
                <a:spcPts val="600"/>
              </a:spcAft>
              <a:buFont typeface="Arial"/>
              <a:buChar char="•"/>
            </a:pPr>
            <a: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15 Red Flags </a:t>
            </a:r>
            <a:b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(Major Non-Conformities)</a:t>
            </a:r>
          </a:p>
          <a:p>
            <a:pPr marL="457200" indent="-457200" algn="l">
              <a:spcAft>
                <a:spcPts val="600"/>
              </a:spcAft>
              <a:buFont typeface="Arial"/>
              <a:buChar char="•"/>
            </a:pPr>
            <a: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5 Key Dimensions</a:t>
            </a:r>
          </a:p>
          <a:p>
            <a:pPr marL="757238" lvl="1">
              <a:lnSpc>
                <a:spcPct val="110000"/>
              </a:lnSpc>
              <a:spcBef>
                <a:spcPts val="0"/>
              </a:spcBef>
            </a:pPr>
            <a: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D02 – Governance Framework</a:t>
            </a:r>
          </a:p>
          <a:p>
            <a:pPr marL="757238" lvl="1">
              <a:lnSpc>
                <a:spcPct val="110000"/>
              </a:lnSpc>
              <a:spcBef>
                <a:spcPts val="0"/>
              </a:spcBef>
            </a:pPr>
            <a: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D03 – Strategic Framework</a:t>
            </a:r>
          </a:p>
          <a:p>
            <a:pPr marL="757238" lvl="1">
              <a:lnSpc>
                <a:spcPct val="110000"/>
              </a:lnSpc>
              <a:spcBef>
                <a:spcPts val="0"/>
              </a:spcBef>
            </a:pPr>
            <a: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D06 – Adults in Scouting</a:t>
            </a:r>
          </a:p>
          <a:p>
            <a:pPr marL="757238" lvl="1">
              <a:lnSpc>
                <a:spcPct val="110000"/>
              </a:lnSpc>
              <a:spcBef>
                <a:spcPts val="0"/>
              </a:spcBef>
            </a:pPr>
            <a: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D07 – Resources Allocations and</a:t>
            </a:r>
          </a:p>
          <a:p>
            <a:pPr marL="1431925" lvl="1">
              <a:lnSpc>
                <a:spcPct val="110000"/>
              </a:lnSpc>
              <a:spcBef>
                <a:spcPts val="0"/>
              </a:spcBef>
            </a:pPr>
            <a: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 Financial Controls</a:t>
            </a:r>
          </a:p>
          <a:p>
            <a:pPr marL="757238" lvl="1">
              <a:lnSpc>
                <a:spcPct val="110000"/>
              </a:lnSpc>
              <a:spcBef>
                <a:spcPts val="0"/>
              </a:spcBef>
            </a:pPr>
            <a:r>
              <a:rPr lang="en-US"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D08 – Youth Programme</a:t>
            </a:r>
          </a:p>
          <a:p>
            <a:pPr marL="457200" indent="-457200" algn="l">
              <a:spcAft>
                <a:spcPts val="600"/>
              </a:spcAft>
              <a:buFont typeface="Arial"/>
              <a:buChar char="•"/>
            </a:pPr>
            <a:endPar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a:p>
            <a:pPr marL="457200" indent="-457200" algn="l">
              <a:spcAft>
                <a:spcPts val="600"/>
              </a:spcAft>
              <a:buFont typeface="Arial"/>
              <a:buChar char="•"/>
            </a:pPr>
            <a:endPar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a:p>
            <a:pPr marL="457200" indent="-457200" algn="l">
              <a:spcAft>
                <a:spcPts val="600"/>
              </a:spcAft>
              <a:buFont typeface="Arial"/>
              <a:buChar char="•"/>
            </a:pPr>
            <a:endPar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a:p>
            <a:pPr algn="l">
              <a:spcAft>
                <a:spcPts val="600"/>
              </a:spcAft>
            </a:pPr>
            <a:endPar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p:txBody>
      </p:sp>
      <p:pic>
        <p:nvPicPr>
          <p:cNvPr id="7" name="Picture 6" descr="SCT_Logo_EN_rgb_co.png">
            <a:extLst>
              <a:ext uri="{FF2B5EF4-FFF2-40B4-BE49-F238E27FC236}">
                <a16:creationId xmlns:a16="http://schemas.microsoft.com/office/drawing/2014/main" id="{522EDD7B-845A-4F46-8BB0-9E07F011C57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5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702A45-47BF-984A-A12C-FE3DF6400CA5}" type="slidenum">
              <a:rPr lang="en-US" smtClean="0"/>
              <a:pPr/>
              <a:t>11</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008196537"/>
              </p:ext>
            </p:extLst>
          </p:nvPr>
        </p:nvGraphicFramePr>
        <p:xfrm>
          <a:off x="477988" y="411510"/>
          <a:ext cx="8208812" cy="3534688"/>
        </p:xfrm>
        <a:graphic>
          <a:graphicData uri="http://schemas.openxmlformats.org/drawingml/2006/table">
            <a:tbl>
              <a:tblPr firstRow="1" bandRow="1">
                <a:tableStyleId>{0660B408-B3CF-4A94-85FC-2B1E0A45F4A2}</a:tableStyleId>
              </a:tblPr>
              <a:tblGrid>
                <a:gridCol w="2177849">
                  <a:extLst>
                    <a:ext uri="{9D8B030D-6E8A-4147-A177-3AD203B41FA5}">
                      <a16:colId xmlns:a16="http://schemas.microsoft.com/office/drawing/2014/main" val="1033246691"/>
                    </a:ext>
                  </a:extLst>
                </a:gridCol>
                <a:gridCol w="2010321">
                  <a:extLst>
                    <a:ext uri="{9D8B030D-6E8A-4147-A177-3AD203B41FA5}">
                      <a16:colId xmlns:a16="http://schemas.microsoft.com/office/drawing/2014/main" val="20000"/>
                    </a:ext>
                  </a:extLst>
                </a:gridCol>
                <a:gridCol w="2010321">
                  <a:extLst>
                    <a:ext uri="{9D8B030D-6E8A-4147-A177-3AD203B41FA5}">
                      <a16:colId xmlns:a16="http://schemas.microsoft.com/office/drawing/2014/main" val="20001"/>
                    </a:ext>
                  </a:extLst>
                </a:gridCol>
                <a:gridCol w="2010321">
                  <a:extLst>
                    <a:ext uri="{9D8B030D-6E8A-4147-A177-3AD203B41FA5}">
                      <a16:colId xmlns:a16="http://schemas.microsoft.com/office/drawing/2014/main" val="20002"/>
                    </a:ext>
                  </a:extLst>
                </a:gridCol>
              </a:tblGrid>
              <a:tr h="695564">
                <a:tc>
                  <a:txBody>
                    <a:bodyPr/>
                    <a:lstStyle/>
                    <a:p>
                      <a:r>
                        <a:rPr lang="en-US" sz="1800" b="0" i="0" dirty="0">
                          <a:solidFill>
                            <a:schemeClr val="bg1"/>
                          </a:solidFill>
                          <a:latin typeface="Helvetica Neue Regular" panose="02000503000000020004" pitchFamily="2" charset="0"/>
                          <a:cs typeface="Helvetica Neue Regular" panose="02000503000000020004" pitchFamily="2" charset="0"/>
                        </a:rPr>
                        <a:t>GSAT Assessment Methods</a:t>
                      </a:r>
                    </a:p>
                  </a:txBody>
                  <a:tcPr marL="108000" marR="108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400" b="1" i="0" dirty="0">
                          <a:solidFill>
                            <a:schemeClr val="bg1"/>
                          </a:solidFill>
                          <a:latin typeface="Helvetica Neue Regular" panose="02000503000000020004" pitchFamily="2" charset="0"/>
                          <a:cs typeface="Helvetica Neue Regular" panose="02000503000000020004" pitchFamily="2" charset="0"/>
                        </a:rPr>
                        <a:t>GSAT Self-Assessment</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400" b="1" i="0" dirty="0">
                          <a:solidFill>
                            <a:schemeClr val="bg1"/>
                          </a:solidFill>
                          <a:latin typeface="Helvetica Neue Regular" panose="02000503000000020004" pitchFamily="2" charset="0"/>
                          <a:cs typeface="Helvetica Neue Regular" panose="02000503000000020004" pitchFamily="2" charset="0"/>
                        </a:rPr>
                        <a:t>WOSM</a:t>
                      </a:r>
                      <a:r>
                        <a:rPr lang="en-US" sz="1400" b="1" i="0" baseline="0" dirty="0">
                          <a:solidFill>
                            <a:schemeClr val="bg1"/>
                          </a:solidFill>
                          <a:latin typeface="Helvetica Neue Regular" panose="02000503000000020004" pitchFamily="2" charset="0"/>
                          <a:cs typeface="Helvetica Neue Regular" panose="02000503000000020004" pitchFamily="2" charset="0"/>
                        </a:rPr>
                        <a:t> Assessment</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400" b="1" i="0" dirty="0">
                          <a:solidFill>
                            <a:schemeClr val="bg1"/>
                          </a:solidFill>
                          <a:latin typeface="Helvetica Neue Regular" panose="02000503000000020004" pitchFamily="2" charset="0"/>
                          <a:cs typeface="Helvetica Neue Regular" panose="02000503000000020004" pitchFamily="2" charset="0"/>
                        </a:rPr>
                        <a:t>GSAT Audit </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695564">
                <a:tc>
                  <a:txBody>
                    <a:bodyPr/>
                    <a:lstStyle/>
                    <a:p>
                      <a:pPr marL="0" indent="0" algn="l">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Conducted by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National Scout Organization</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n-US" sz="1400" b="0" i="0" dirty="0">
                          <a:solidFill>
                            <a:schemeClr val="tx1"/>
                          </a:solidFill>
                          <a:latin typeface="Helvetica Neue Regular" panose="02000503000000020004" pitchFamily="2" charset="0"/>
                          <a:cs typeface="Helvetica Neue Regular" panose="02000503000000020004" pitchFamily="2" charset="0"/>
                        </a:rPr>
                        <a:t>WOSM Assessor</a:t>
                      </a:r>
                      <a:endParaRPr lang="en-US" sz="1400" b="0" i="0" baseline="0" dirty="0">
                        <a:solidFill>
                          <a:schemeClr val="tx1"/>
                        </a:solidFill>
                        <a:latin typeface="Helvetica Neue Regular" panose="02000503000000020004" pitchFamily="2" charset="0"/>
                        <a:cs typeface="Helvetica Neue Regular" panose="02000503000000020004" pitchFamily="2" charset="0"/>
                      </a:endParaRP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n-US" sz="1400" b="0" i="0" dirty="0">
                          <a:solidFill>
                            <a:schemeClr val="tx1"/>
                          </a:solidFill>
                          <a:latin typeface="Helvetica Neue Regular" panose="02000503000000020004" pitchFamily="2" charset="0"/>
                          <a:cs typeface="Helvetica Neue Regular" panose="02000503000000020004" pitchFamily="2" charset="0"/>
                        </a:rPr>
                        <a:t>SGS Auditor</a:t>
                      </a:r>
                      <a:endParaRPr lang="en-US" sz="1400" b="0" i="0" baseline="0" dirty="0">
                        <a:solidFill>
                          <a:schemeClr val="tx1"/>
                        </a:solidFill>
                        <a:latin typeface="Helvetica Neue Regular" panose="02000503000000020004" pitchFamily="2" charset="0"/>
                        <a:cs typeface="Helvetica Neue Regular" panose="02000503000000020004" pitchFamily="2" charset="0"/>
                      </a:endParaRP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10001"/>
                  </a:ext>
                </a:extLst>
              </a:tr>
              <a:tr h="459640">
                <a:tc>
                  <a:txBody>
                    <a:bodyPr/>
                    <a:lstStyle/>
                    <a:p>
                      <a:pPr marL="0" indent="0" algn="l">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Preparation time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1+ month</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n-US" sz="1400" b="0" i="0" baseline="0" dirty="0">
                          <a:solidFill>
                            <a:schemeClr val="tx1"/>
                          </a:solidFill>
                          <a:latin typeface="Helvetica Neue Regular" panose="02000503000000020004" pitchFamily="2" charset="0"/>
                          <a:cs typeface="Helvetica Neue Regular" panose="02000503000000020004" pitchFamily="2" charset="0"/>
                        </a:rPr>
                        <a:t>2+ weeks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2+ weeks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501064322"/>
                  </a:ext>
                </a:extLst>
              </a:tr>
              <a:tr h="459640">
                <a:tc>
                  <a:txBody>
                    <a:bodyPr/>
                    <a:lstStyle/>
                    <a:p>
                      <a:pPr marL="0" indent="0" algn="l">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Delivered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Online or in-person</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n-US" sz="1400" b="0" i="0" baseline="0" dirty="0">
                          <a:solidFill>
                            <a:schemeClr val="tx1"/>
                          </a:solidFill>
                          <a:latin typeface="Helvetica Neue Regular" panose="02000503000000020004" pitchFamily="2" charset="0"/>
                          <a:cs typeface="Helvetica Neue Regular" panose="02000503000000020004" pitchFamily="2" charset="0"/>
                        </a:rPr>
                        <a:t>In-person</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In-person</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552291463"/>
                  </a:ext>
                </a:extLst>
              </a:tr>
              <a:tr h="459640">
                <a:tc>
                  <a:txBody>
                    <a:bodyPr/>
                    <a:lstStyle/>
                    <a:p>
                      <a:pPr marL="0" indent="0" algn="l">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Duration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2 days to 2 months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n-US" sz="1400" b="0" i="0" baseline="0" dirty="0">
                          <a:solidFill>
                            <a:schemeClr val="tx1"/>
                          </a:solidFill>
                          <a:latin typeface="Helvetica Neue Regular" panose="02000503000000020004" pitchFamily="2" charset="0"/>
                          <a:cs typeface="Helvetica Neue Regular" panose="02000503000000020004" pitchFamily="2" charset="0"/>
                        </a:rPr>
                        <a:t>4 days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4 days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2032901193"/>
                  </a:ext>
                </a:extLst>
              </a:tr>
              <a:tr h="695564">
                <a:tc>
                  <a:txBody>
                    <a:bodyPr/>
                    <a:lstStyle/>
                    <a:p>
                      <a:pPr marL="0" indent="0" algn="l">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Support</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Virtual GSAT Facilitator</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n-US" sz="1400" b="0" i="0" baseline="0" dirty="0">
                          <a:solidFill>
                            <a:schemeClr val="tx1"/>
                          </a:solidFill>
                          <a:latin typeface="Helvetica Neue Regular" panose="02000503000000020004" pitchFamily="2" charset="0"/>
                          <a:cs typeface="Helvetica Neue Regular" panose="02000503000000020004" pitchFamily="2" charset="0"/>
                        </a:rPr>
                        <a:t>Virtual or In-person GSAT Facilitator</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n-US" sz="1400" b="0" i="0" baseline="0" dirty="0">
                          <a:solidFill>
                            <a:schemeClr val="tx1"/>
                          </a:solidFill>
                          <a:latin typeface="Helvetica Neue Regular" panose="02000503000000020004" pitchFamily="2" charset="0"/>
                          <a:cs typeface="Helvetica Neue Regular" panose="02000503000000020004" pitchFamily="2" charset="0"/>
                        </a:rPr>
                        <a:t>In-person GSAT Facilitator</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3193973653"/>
                  </a:ext>
                </a:extLst>
              </a:tr>
            </a:tbl>
          </a:graphicData>
        </a:graphic>
      </p:graphicFrame>
      <p:pic>
        <p:nvPicPr>
          <p:cNvPr id="7" name="Picture 6" descr="SCT_Logo_EN_rgb_co.png">
            <a:extLst>
              <a:ext uri="{FF2B5EF4-FFF2-40B4-BE49-F238E27FC236}">
                <a16:creationId xmlns:a16="http://schemas.microsoft.com/office/drawing/2014/main" id="{D0EE6121-B5DA-9D47-AF4E-2154FBC08AB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2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86CE2D-6D8A-BF43-B9C0-E2DA9D149745}"/>
              </a:ext>
            </a:extLst>
          </p:cNvPr>
          <p:cNvSpPr/>
          <p:nvPr/>
        </p:nvSpPr>
        <p:spPr>
          <a:xfrm>
            <a:off x="4426246" y="-15323"/>
            <a:ext cx="4752528" cy="5158823"/>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1" name="Title 40"/>
          <p:cNvSpPr>
            <a:spLocks noGrp="1"/>
          </p:cNvSpPr>
          <p:nvPr>
            <p:ph type="title"/>
          </p:nvPr>
        </p:nvSpPr>
        <p:spPr>
          <a:xfrm>
            <a:off x="323528" y="555526"/>
            <a:ext cx="7113240" cy="702567"/>
          </a:xfrm>
        </p:spPr>
        <p:txBody>
          <a:bodyPr/>
          <a:lstStyle/>
          <a:p>
            <a:pPr algn="l"/>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Why do a GSAT</a:t>
            </a:r>
            <a:b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Self-Assessment?</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12</a:t>
            </a:fld>
            <a:endParaRPr lang="en-US" dirty="0"/>
          </a:p>
        </p:txBody>
      </p:sp>
      <p:sp>
        <p:nvSpPr>
          <p:cNvPr id="6" name="Content Placeholder 6"/>
          <p:cNvSpPr txBox="1">
            <a:spLocks/>
          </p:cNvSpPr>
          <p:nvPr/>
        </p:nvSpPr>
        <p:spPr>
          <a:xfrm>
            <a:off x="4933778" y="321361"/>
            <a:ext cx="3886694" cy="4719830"/>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lgn="l">
              <a:buFont typeface="+mj-lt"/>
              <a:buAutoNum type="arabicPeriod"/>
            </a:pPr>
            <a:r>
              <a:rPr lang="en-US" sz="2400" dirty="0">
                <a:solidFill>
                  <a:schemeClr val="bg1"/>
                </a:solidFill>
                <a:latin typeface="Calibri" charset="0"/>
                <a:ea typeface="Calibri" charset="0"/>
                <a:cs typeface="Calibri" charset="0"/>
              </a:rPr>
              <a:t>Help define your Strategic Plan </a:t>
            </a:r>
          </a:p>
          <a:p>
            <a:pPr marL="457200" indent="-457200" algn="l">
              <a:buFont typeface="+mj-lt"/>
              <a:buAutoNum type="arabicPeriod"/>
            </a:pPr>
            <a:endParaRPr lang="en-US" sz="2400" dirty="0">
              <a:solidFill>
                <a:schemeClr val="bg1"/>
              </a:solidFill>
              <a:latin typeface="Calibri" charset="0"/>
              <a:ea typeface="Calibri" charset="0"/>
              <a:cs typeface="Calibri" charset="0"/>
            </a:endParaRPr>
          </a:p>
          <a:p>
            <a:pPr marL="457200" indent="-457200" algn="l">
              <a:buFont typeface="+mj-lt"/>
              <a:buAutoNum type="arabicPeriod"/>
            </a:pPr>
            <a:r>
              <a:rPr lang="en-US" sz="2400" dirty="0">
                <a:solidFill>
                  <a:schemeClr val="bg1"/>
                </a:solidFill>
                <a:latin typeface="Calibri" charset="0"/>
                <a:ea typeface="Calibri" charset="0"/>
                <a:cs typeface="Calibri" charset="0"/>
              </a:rPr>
              <a:t>Identify strengths and areas for improvement</a:t>
            </a:r>
          </a:p>
          <a:p>
            <a:pPr marL="457200" indent="-457200" algn="l">
              <a:buFont typeface="+mj-lt"/>
              <a:buAutoNum type="arabicPeriod"/>
            </a:pPr>
            <a:endParaRPr lang="en-US" sz="2400" dirty="0">
              <a:solidFill>
                <a:schemeClr val="bg1"/>
              </a:solidFill>
              <a:latin typeface="Calibri" charset="0"/>
              <a:ea typeface="Calibri" charset="0"/>
              <a:cs typeface="Calibri" charset="0"/>
            </a:endParaRPr>
          </a:p>
          <a:p>
            <a:pPr marL="457200" indent="-457200" algn="l">
              <a:buFont typeface="+mj-lt"/>
              <a:buAutoNum type="arabicPeriod"/>
            </a:pPr>
            <a:r>
              <a:rPr lang="en-US" sz="2400" dirty="0">
                <a:solidFill>
                  <a:schemeClr val="bg1"/>
                </a:solidFill>
                <a:latin typeface="Calibri" charset="0"/>
                <a:ea typeface="Calibri" charset="0"/>
                <a:cs typeface="Calibri" charset="0"/>
              </a:rPr>
              <a:t>Strengthen capacity through WOSM Services</a:t>
            </a:r>
          </a:p>
          <a:p>
            <a:pPr marL="457200" indent="-457200" algn="l">
              <a:buFont typeface="+mj-lt"/>
              <a:buAutoNum type="arabicPeriod"/>
            </a:pPr>
            <a:endParaRPr lang="en-US" sz="2400" dirty="0">
              <a:solidFill>
                <a:schemeClr val="bg1"/>
              </a:solidFill>
              <a:latin typeface="Calibri" charset="0"/>
              <a:ea typeface="Calibri" charset="0"/>
              <a:cs typeface="Calibri" charset="0"/>
            </a:endParaRPr>
          </a:p>
          <a:p>
            <a:pPr marL="457200" indent="-457200" algn="l">
              <a:buFont typeface="+mj-lt"/>
              <a:buAutoNum type="arabicPeriod"/>
            </a:pPr>
            <a:r>
              <a:rPr lang="en-US" sz="2400" dirty="0">
                <a:solidFill>
                  <a:schemeClr val="bg1"/>
                </a:solidFill>
                <a:latin typeface="Calibri" charset="0"/>
                <a:ea typeface="Calibri" charset="0"/>
                <a:cs typeface="Calibri" charset="0"/>
              </a:rPr>
              <a:t>Prepare for or follow-up on a previous GSAT Assessment </a:t>
            </a:r>
          </a:p>
        </p:txBody>
      </p:sp>
      <p:pic>
        <p:nvPicPr>
          <p:cNvPr id="7" name="Picture 6" descr="SCT_Logo_EN_rgb_co.png">
            <a:extLst>
              <a:ext uri="{FF2B5EF4-FFF2-40B4-BE49-F238E27FC236}">
                <a16:creationId xmlns:a16="http://schemas.microsoft.com/office/drawing/2014/main" id="{AA2DF74A-F222-CA46-98C9-0485B9D58B3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25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702A45-47BF-984A-A12C-FE3DF6400CA5}" type="slidenum">
              <a:rPr lang="en-US" smtClean="0"/>
              <a:pPr/>
              <a:t>13</a:t>
            </a:fld>
            <a:endParaRPr lang="en-US" dirty="0"/>
          </a:p>
        </p:txBody>
      </p:sp>
      <p:pic>
        <p:nvPicPr>
          <p:cNvPr id="7" name="Picture 6" descr="SCT_Logo_EN_rgb_co.png">
            <a:extLst>
              <a:ext uri="{FF2B5EF4-FFF2-40B4-BE49-F238E27FC236}">
                <a16:creationId xmlns:a16="http://schemas.microsoft.com/office/drawing/2014/main" id="{D0EE6121-B5DA-9D47-AF4E-2154FBC08AB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Graphic 5" descr="Laptop">
            <a:extLst>
              <a:ext uri="{FF2B5EF4-FFF2-40B4-BE49-F238E27FC236}">
                <a16:creationId xmlns:a16="http://schemas.microsoft.com/office/drawing/2014/main" id="{A8657BA1-F84A-734F-AD01-4E66C7DC60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8978" y="915566"/>
            <a:ext cx="4922489" cy="4922489"/>
          </a:xfrm>
          <a:prstGeom prst="rect">
            <a:avLst/>
          </a:prstGeom>
        </p:spPr>
      </p:pic>
      <p:sp>
        <p:nvSpPr>
          <p:cNvPr id="8" name="Title 40">
            <a:extLst>
              <a:ext uri="{FF2B5EF4-FFF2-40B4-BE49-F238E27FC236}">
                <a16:creationId xmlns:a16="http://schemas.microsoft.com/office/drawing/2014/main" id="{1A44AABA-305A-1B42-9B30-CEB8ACB8D5EA}"/>
              </a:ext>
            </a:extLst>
          </p:cNvPr>
          <p:cNvSpPr>
            <a:spLocks noGrp="1"/>
          </p:cNvSpPr>
          <p:nvPr>
            <p:ph type="title"/>
          </p:nvPr>
        </p:nvSpPr>
        <p:spPr>
          <a:xfrm>
            <a:off x="323528" y="555526"/>
            <a:ext cx="3960440" cy="702567"/>
          </a:xfrm>
        </p:spPr>
        <p:txBody>
          <a:bodyPr/>
          <a:lstStyle/>
          <a:p>
            <a:pPr algn="l"/>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Requesting a GSAT Service</a:t>
            </a:r>
          </a:p>
        </p:txBody>
      </p:sp>
      <p:pic>
        <p:nvPicPr>
          <p:cNvPr id="9" name="Picture 8">
            <a:extLst>
              <a:ext uri="{FF2B5EF4-FFF2-40B4-BE49-F238E27FC236}">
                <a16:creationId xmlns:a16="http://schemas.microsoft.com/office/drawing/2014/main" id="{5DC4A22C-C5FE-754D-8B6E-BC40549EDA0B}"/>
              </a:ext>
            </a:extLst>
          </p:cNvPr>
          <p:cNvPicPr>
            <a:picLocks noChangeAspect="1"/>
          </p:cNvPicPr>
          <p:nvPr/>
        </p:nvPicPr>
        <p:blipFill rotWithShape="1">
          <a:blip r:embed="rId8"/>
          <a:srcRect t="17686"/>
          <a:stretch/>
        </p:blipFill>
        <p:spPr>
          <a:xfrm>
            <a:off x="2799192" y="2283719"/>
            <a:ext cx="2822059" cy="1675731"/>
          </a:xfrm>
          <a:prstGeom prst="rect">
            <a:avLst/>
          </a:prstGeom>
        </p:spPr>
      </p:pic>
      <p:pic>
        <p:nvPicPr>
          <p:cNvPr id="10" name="Picture 9">
            <a:extLst>
              <a:ext uri="{FF2B5EF4-FFF2-40B4-BE49-F238E27FC236}">
                <a16:creationId xmlns:a16="http://schemas.microsoft.com/office/drawing/2014/main" id="{13DC273C-ED39-CB44-996E-3284FB036984}"/>
              </a:ext>
            </a:extLst>
          </p:cNvPr>
          <p:cNvPicPr>
            <a:picLocks noChangeAspect="1"/>
          </p:cNvPicPr>
          <p:nvPr/>
        </p:nvPicPr>
        <p:blipFill>
          <a:blip r:embed="rId9"/>
          <a:stretch>
            <a:fillRect/>
          </a:stretch>
        </p:blipFill>
        <p:spPr>
          <a:xfrm>
            <a:off x="7031951" y="0"/>
            <a:ext cx="1447772" cy="5143500"/>
          </a:xfrm>
          <a:prstGeom prst="rect">
            <a:avLst/>
          </a:prstGeom>
        </p:spPr>
      </p:pic>
      <p:sp>
        <p:nvSpPr>
          <p:cNvPr id="3" name="TextBox 2">
            <a:extLst>
              <a:ext uri="{FF2B5EF4-FFF2-40B4-BE49-F238E27FC236}">
                <a16:creationId xmlns:a16="http://schemas.microsoft.com/office/drawing/2014/main" id="{B0AA50E9-A150-3044-8A6B-FF4B071297CE}"/>
              </a:ext>
            </a:extLst>
          </p:cNvPr>
          <p:cNvSpPr txBox="1"/>
          <p:nvPr/>
        </p:nvSpPr>
        <p:spPr>
          <a:xfrm>
            <a:off x="3374103" y="3984304"/>
            <a:ext cx="1819729" cy="307777"/>
          </a:xfrm>
          <a:prstGeom prst="rect">
            <a:avLst/>
          </a:prstGeom>
          <a:noFill/>
        </p:spPr>
        <p:txBody>
          <a:bodyPr wrap="none" rtlCol="0">
            <a:spAutoFit/>
          </a:bodyPr>
          <a:lstStyle/>
          <a:p>
            <a:r>
              <a:rPr lang="en-US" sz="1400" dirty="0" err="1"/>
              <a:t>services.scout.org</a:t>
            </a:r>
            <a:endParaRPr lang="en-US" sz="1400" dirty="0"/>
          </a:p>
        </p:txBody>
      </p:sp>
    </p:spTree>
    <p:extLst>
      <p:ext uri="{BB962C8B-B14F-4D97-AF65-F5344CB8AC3E}">
        <p14:creationId xmlns:p14="http://schemas.microsoft.com/office/powerpoint/2010/main" val="393246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86CE2D-6D8A-BF43-B9C0-E2DA9D149745}"/>
              </a:ext>
            </a:extLst>
          </p:cNvPr>
          <p:cNvSpPr/>
          <p:nvPr/>
        </p:nvSpPr>
        <p:spPr>
          <a:xfrm>
            <a:off x="4426246" y="-15323"/>
            <a:ext cx="4752528" cy="5158823"/>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1" name="Title 40"/>
          <p:cNvSpPr>
            <a:spLocks noGrp="1"/>
          </p:cNvSpPr>
          <p:nvPr>
            <p:ph type="title"/>
          </p:nvPr>
        </p:nvSpPr>
        <p:spPr>
          <a:xfrm>
            <a:off x="349101" y="555526"/>
            <a:ext cx="7113240" cy="702567"/>
          </a:xfrm>
        </p:spPr>
        <p:txBody>
          <a:bodyPr/>
          <a:lstStyle/>
          <a:p>
            <a:pPr algn="l"/>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Recommended</a:t>
            </a:r>
            <a:b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Process</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14</a:t>
            </a:fld>
            <a:endParaRPr lang="en-US" dirty="0"/>
          </a:p>
        </p:txBody>
      </p:sp>
      <p:sp>
        <p:nvSpPr>
          <p:cNvPr id="6" name="Content Placeholder 6"/>
          <p:cNvSpPr txBox="1">
            <a:spLocks/>
          </p:cNvSpPr>
          <p:nvPr/>
        </p:nvSpPr>
        <p:spPr>
          <a:xfrm>
            <a:off x="4570262" y="317774"/>
            <a:ext cx="4464496" cy="4719830"/>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l">
              <a:spcAft>
                <a:spcPts val="600"/>
              </a:spcAft>
            </a:pPr>
            <a:endParaRPr lang="en-US" sz="2400" b="0" dirty="0">
              <a:solidFill>
                <a:schemeClr val="bg1"/>
              </a:solidFill>
              <a:latin typeface="Helvetica Neue Regular" panose="02000503000000020004" pitchFamily="2" charset="0"/>
              <a:cs typeface="Helvetica Neue Regular" panose="02000503000000020004" pitchFamily="2" charset="0"/>
            </a:endParaRPr>
          </a:p>
        </p:txBody>
      </p:sp>
      <p:pic>
        <p:nvPicPr>
          <p:cNvPr id="7" name="Picture 6" descr="SCT_Logo_EN_rgb_co.png">
            <a:extLst>
              <a:ext uri="{FF2B5EF4-FFF2-40B4-BE49-F238E27FC236}">
                <a16:creationId xmlns:a16="http://schemas.microsoft.com/office/drawing/2014/main" id="{AA2DF74A-F222-CA46-98C9-0485B9D58B3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99CAA21-7961-6C45-9FD2-772329F6920F}"/>
              </a:ext>
            </a:extLst>
          </p:cNvPr>
          <p:cNvPicPr>
            <a:picLocks noChangeAspect="1"/>
          </p:cNvPicPr>
          <p:nvPr/>
        </p:nvPicPr>
        <p:blipFill>
          <a:blip r:embed="rId6"/>
          <a:stretch>
            <a:fillRect/>
          </a:stretch>
        </p:blipFill>
        <p:spPr>
          <a:xfrm rot="20929758">
            <a:off x="2032773" y="2998162"/>
            <a:ext cx="1659713" cy="2363638"/>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6D02031-FDC0-3B41-9B83-3CE755E8BDF7}"/>
              </a:ext>
            </a:extLst>
          </p:cNvPr>
          <p:cNvPicPr>
            <a:picLocks noChangeAspect="1"/>
          </p:cNvPicPr>
          <p:nvPr/>
        </p:nvPicPr>
        <p:blipFill>
          <a:blip r:embed="rId7"/>
          <a:stretch>
            <a:fillRect/>
          </a:stretch>
        </p:blipFill>
        <p:spPr>
          <a:xfrm>
            <a:off x="4843322" y="-15323"/>
            <a:ext cx="3918375" cy="5143500"/>
          </a:xfrm>
          <a:prstGeom prst="rect">
            <a:avLst/>
          </a:prstGeom>
        </p:spPr>
      </p:pic>
    </p:spTree>
    <p:extLst>
      <p:ext uri="{BB962C8B-B14F-4D97-AF65-F5344CB8AC3E}">
        <p14:creationId xmlns:p14="http://schemas.microsoft.com/office/powerpoint/2010/main" val="379344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A3335B8-3A95-D647-BACA-038A9AA7A7B1}"/>
              </a:ext>
            </a:extLst>
          </p:cNvPr>
          <p:cNvGraphicFramePr>
            <a:graphicFrameLocks noGrp="1"/>
          </p:cNvGraphicFramePr>
          <p:nvPr>
            <p:extLst>
              <p:ext uri="{D42A27DB-BD31-4B8C-83A1-F6EECF244321}">
                <p14:modId xmlns:p14="http://schemas.microsoft.com/office/powerpoint/2010/main" val="3355073995"/>
              </p:ext>
            </p:extLst>
          </p:nvPr>
        </p:nvGraphicFramePr>
        <p:xfrm>
          <a:off x="215516" y="195486"/>
          <a:ext cx="8712967" cy="4752527"/>
        </p:xfrm>
        <a:graphic>
          <a:graphicData uri="http://schemas.openxmlformats.org/drawingml/2006/table">
            <a:tbl>
              <a:tblPr firstRow="1" bandRow="1">
                <a:tableStyleId>{0660B408-B3CF-4A94-85FC-2B1E0A45F4A2}</a:tableStyleId>
              </a:tblPr>
              <a:tblGrid>
                <a:gridCol w="2520280">
                  <a:extLst>
                    <a:ext uri="{9D8B030D-6E8A-4147-A177-3AD203B41FA5}">
                      <a16:colId xmlns:a16="http://schemas.microsoft.com/office/drawing/2014/main" val="1679881005"/>
                    </a:ext>
                  </a:extLst>
                </a:gridCol>
                <a:gridCol w="5204898">
                  <a:extLst>
                    <a:ext uri="{9D8B030D-6E8A-4147-A177-3AD203B41FA5}">
                      <a16:colId xmlns:a16="http://schemas.microsoft.com/office/drawing/2014/main" val="20000"/>
                    </a:ext>
                  </a:extLst>
                </a:gridCol>
                <a:gridCol w="987789">
                  <a:extLst>
                    <a:ext uri="{9D8B030D-6E8A-4147-A177-3AD203B41FA5}">
                      <a16:colId xmlns:a16="http://schemas.microsoft.com/office/drawing/2014/main" val="20002"/>
                    </a:ext>
                  </a:extLst>
                </a:gridCol>
              </a:tblGrid>
              <a:tr h="428554">
                <a:tc>
                  <a:txBody>
                    <a:bodyPr/>
                    <a:lstStyle/>
                    <a:p>
                      <a:pPr marL="72000">
                        <a:spcAft>
                          <a:spcPts val="600"/>
                        </a:spcAft>
                      </a:pPr>
                      <a:r>
                        <a:rPr lang="en-GB" sz="1800" b="1" dirty="0">
                          <a:solidFill>
                            <a:schemeClr val="tx1"/>
                          </a:solidFill>
                          <a:effectLst/>
                          <a:latin typeface="Futura Medium" panose="020B0602020204020303" pitchFamily="34" charset="-79"/>
                          <a:ea typeface="Times New Roman" charset="0"/>
                          <a:cs typeface="Futura Medium" panose="020B0602020204020303" pitchFamily="34" charset="-79"/>
                        </a:rPr>
                        <a:t>STATUS</a:t>
                      </a:r>
                      <a:endParaRPr lang="en-GB" sz="1800" dirty="0">
                        <a:solidFill>
                          <a:schemeClr val="tx1"/>
                        </a:solidFill>
                        <a:effectLst/>
                        <a:latin typeface="Futura Medium" panose="020B0602020204020303" pitchFamily="34" charset="-79"/>
                        <a:ea typeface="Times New Roman" charset="0"/>
                        <a:cs typeface="Futura Medium" panose="020B0602020204020303" pitchFamily="34" charset="-79"/>
                      </a:endParaRPr>
                    </a:p>
                  </a:txBody>
                  <a:tcPr marL="68580" marR="68580" marT="0" marB="0" anchor="ctr">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solidFill>
                      <a:schemeClr val="bg1"/>
                    </a:solidFill>
                  </a:tcPr>
                </a:tc>
                <a:tc>
                  <a:txBody>
                    <a:bodyPr/>
                    <a:lstStyle/>
                    <a:p>
                      <a:pPr marL="72000">
                        <a:spcAft>
                          <a:spcPts val="600"/>
                        </a:spcAft>
                      </a:pPr>
                      <a:r>
                        <a:rPr lang="en-GB" sz="1800" b="1" dirty="0">
                          <a:solidFill>
                            <a:schemeClr val="tx1"/>
                          </a:solidFill>
                          <a:effectLst/>
                          <a:latin typeface="Futura Medium" panose="020B0602020204020303" pitchFamily="34" charset="-79"/>
                          <a:ea typeface="Times New Roman" charset="0"/>
                          <a:cs typeface="Futura Medium" panose="020B0602020204020303" pitchFamily="34" charset="-79"/>
                        </a:rPr>
                        <a:t>EXPLANATION</a:t>
                      </a:r>
                      <a:endParaRPr lang="en-GB" sz="1800" dirty="0">
                        <a:solidFill>
                          <a:schemeClr val="tx1"/>
                        </a:solidFill>
                        <a:effectLst/>
                        <a:latin typeface="Futura Medium" panose="020B0602020204020303" pitchFamily="34" charset="-79"/>
                        <a:ea typeface="Times New Roman" charset="0"/>
                        <a:cs typeface="Futura Medium" panose="020B0602020204020303" pitchFamily="34" charset="-79"/>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solidFill>
                      <a:schemeClr val="bg1"/>
                    </a:solidFill>
                  </a:tcPr>
                </a:tc>
                <a:tc>
                  <a:txBody>
                    <a:bodyPr/>
                    <a:lstStyle/>
                    <a:p>
                      <a:pPr algn="ctr">
                        <a:spcAft>
                          <a:spcPts val="600"/>
                        </a:spcAft>
                      </a:pPr>
                      <a:r>
                        <a:rPr lang="en-GB" sz="1800" b="1" dirty="0">
                          <a:solidFill>
                            <a:schemeClr val="tx1"/>
                          </a:solidFill>
                          <a:effectLst/>
                          <a:latin typeface="Futura Medium" panose="020B0602020204020303" pitchFamily="34" charset="-79"/>
                          <a:ea typeface="Times New Roman" charset="0"/>
                          <a:cs typeface="Futura Medium" panose="020B0602020204020303" pitchFamily="34" charset="-79"/>
                        </a:rPr>
                        <a:t>SCORE</a:t>
                      </a:r>
                      <a:endParaRPr lang="en-GB" sz="1800" dirty="0">
                        <a:solidFill>
                          <a:schemeClr val="tx1"/>
                        </a:solidFill>
                        <a:effectLst/>
                        <a:latin typeface="Futura Medium" panose="020B0602020204020303" pitchFamily="34" charset="-79"/>
                        <a:ea typeface="Times New Roman" charset="0"/>
                        <a:cs typeface="Futura Medium" panose="020B0602020204020303" pitchFamily="34" charset="-79"/>
                      </a:endParaRPr>
                    </a:p>
                  </a:txBody>
                  <a:tcPr marL="68580" marR="68580" marT="0" marB="0" anchor="ctr">
                    <a:lnL w="12700" cap="flat" cmpd="sng" algn="ctr">
                      <a:noFill/>
                      <a:prstDash val="solid"/>
                      <a:round/>
                      <a:headEnd type="none" w="med" len="med"/>
                      <a:tailEnd type="none" w="med" len="med"/>
                    </a:lnL>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09540">
                <a:tc>
                  <a:txBody>
                    <a:bodyPr/>
                    <a:lstStyle/>
                    <a:p>
                      <a:pPr marL="72000" algn="ctr">
                        <a:spcAft>
                          <a:spcPts val="0"/>
                        </a:spcAft>
                      </a:pPr>
                      <a:r>
                        <a:rPr lang="en-GB" sz="1400" dirty="0">
                          <a:solidFill>
                            <a:schemeClr val="tx1"/>
                          </a:solidFill>
                          <a:effectLst/>
                          <a:latin typeface="Futura Medium" panose="020B0602020204020303" pitchFamily="34" charset="-79"/>
                          <a:ea typeface="ＭＳ ゴシック" charset="-128"/>
                          <a:cs typeface="Futura Medium" panose="020B0602020204020303" pitchFamily="34" charset="-79"/>
                        </a:rPr>
                        <a:t>NON COMPLIANT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r>
                        <a:rPr lang="en-MY" sz="1400" b="1" kern="1200" dirty="0">
                          <a:solidFill>
                            <a:schemeClr val="dk1"/>
                          </a:solidFill>
                          <a:effectLst/>
                          <a:latin typeface="Futura Medium" panose="020B0602020204020303" pitchFamily="34" charset="-79"/>
                          <a:ea typeface="+mn-ea"/>
                          <a:cs typeface="Futura Medium" panose="020B0602020204020303" pitchFamily="34" charset="-79"/>
                        </a:rPr>
                        <a:t>No evidence </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at all exists that the NSO has done anything around this criterion.</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bg1"/>
                          </a:solidFill>
                          <a:effectLst/>
                          <a:latin typeface="Futura Medium" panose="020B0602020204020303" pitchFamily="34" charset="-79"/>
                          <a:ea typeface="ＭＳ ゴシック" charset="-128"/>
                          <a:cs typeface="Futura Medium" panose="020B0602020204020303" pitchFamily="34" charset="-79"/>
                        </a:rPr>
                        <a:t>0</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834100">
                <a:tc>
                  <a:txBody>
                    <a:bodyPr/>
                    <a:lstStyle/>
                    <a:p>
                      <a:pPr marL="72000" algn="ctr">
                        <a:spcAft>
                          <a:spcPts val="0"/>
                        </a:spcAft>
                      </a:pPr>
                      <a:r>
                        <a:rPr lang="en-GB" sz="1400" dirty="0">
                          <a:solidFill>
                            <a:schemeClr val="tx1"/>
                          </a:solidFill>
                          <a:effectLst/>
                          <a:latin typeface="Futura Medium" panose="020B0602020204020303" pitchFamily="34" charset="-79"/>
                          <a:ea typeface="ＭＳ ゴシック" charset="-128"/>
                          <a:cs typeface="Futura Medium" panose="020B0602020204020303" pitchFamily="34" charset="-79"/>
                        </a:rPr>
                        <a:t>IN ACCORDANCE WITH FEW ITEMS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r>
                        <a:rPr lang="en-MY" sz="1400" b="1" kern="1200" dirty="0">
                          <a:solidFill>
                            <a:schemeClr val="dk1"/>
                          </a:solidFill>
                          <a:effectLst/>
                          <a:latin typeface="Futura Medium" panose="020B0602020204020303" pitchFamily="34" charset="-79"/>
                          <a:ea typeface="+mn-ea"/>
                          <a:cs typeface="Futura Medium" panose="020B0602020204020303" pitchFamily="34" charset="-79"/>
                        </a:rPr>
                        <a:t>Evidence exists </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that the NSO has </a:t>
                      </a:r>
                      <a:r>
                        <a:rPr lang="en-MY" sz="1400" b="1" kern="1200" dirty="0">
                          <a:solidFill>
                            <a:schemeClr val="dk1"/>
                          </a:solidFill>
                          <a:effectLst/>
                          <a:latin typeface="Futura Medium" panose="020B0602020204020303" pitchFamily="34" charset="-79"/>
                          <a:ea typeface="+mn-ea"/>
                          <a:cs typeface="Futura Medium" panose="020B0602020204020303" pitchFamily="34" charset="-79"/>
                        </a:rPr>
                        <a:t>done some things </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(but not all) around this criterion.</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bg1"/>
                          </a:solidFill>
                          <a:effectLst/>
                          <a:latin typeface="Futura Medium" panose="020B0602020204020303" pitchFamily="34" charset="-79"/>
                          <a:ea typeface="ＭＳ ゴシック" charset="-128"/>
                          <a:cs typeface="Futura Medium" panose="020B0602020204020303" pitchFamily="34" charset="-79"/>
                        </a:rPr>
                        <a:t>1</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834100">
                <a:tc>
                  <a:txBody>
                    <a:bodyPr/>
                    <a:lstStyle/>
                    <a:p>
                      <a:pPr marL="72000" algn="ctr">
                        <a:spcAft>
                          <a:spcPts val="0"/>
                        </a:spcAft>
                      </a:pPr>
                      <a:r>
                        <a:rPr lang="en-GB" sz="1400" dirty="0">
                          <a:solidFill>
                            <a:schemeClr val="tx1"/>
                          </a:solidFill>
                          <a:effectLst/>
                          <a:latin typeface="Futura Medium" panose="020B0602020204020303" pitchFamily="34" charset="-79"/>
                          <a:ea typeface="ＭＳ ゴシック" charset="-128"/>
                          <a:cs typeface="Futura Medium" panose="020B0602020204020303" pitchFamily="34" charset="-79"/>
                        </a:rPr>
                        <a:t>IN ACCORDANCE WITH MOST ITEMS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r>
                        <a:rPr lang="en-MY" sz="1400" b="1" kern="1200" dirty="0">
                          <a:solidFill>
                            <a:schemeClr val="dk1"/>
                          </a:solidFill>
                          <a:effectLst/>
                          <a:latin typeface="Futura Medium" panose="020B0602020204020303" pitchFamily="34" charset="-79"/>
                          <a:ea typeface="+mn-ea"/>
                          <a:cs typeface="Futura Medium" panose="020B0602020204020303" pitchFamily="34" charset="-79"/>
                        </a:rPr>
                        <a:t>Evidence exists </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that the NSO has </a:t>
                      </a:r>
                      <a:r>
                        <a:rPr lang="en-MY" sz="1400" b="1" kern="1200" dirty="0">
                          <a:solidFill>
                            <a:schemeClr val="dk1"/>
                          </a:solidFill>
                          <a:effectLst/>
                          <a:latin typeface="Futura Medium" panose="020B0602020204020303" pitchFamily="34" charset="-79"/>
                          <a:ea typeface="+mn-ea"/>
                          <a:cs typeface="Futura Medium" panose="020B0602020204020303" pitchFamily="34" charset="-79"/>
                        </a:rPr>
                        <a:t>most things </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around this criterion. It is </a:t>
                      </a:r>
                      <a:r>
                        <a:rPr lang="en-MY" sz="1400" b="1" kern="1200" dirty="0">
                          <a:solidFill>
                            <a:schemeClr val="dk1"/>
                          </a:solidFill>
                          <a:effectLst/>
                          <a:latin typeface="Futura Medium" panose="020B0602020204020303" pitchFamily="34" charset="-79"/>
                          <a:ea typeface="+mn-ea"/>
                          <a:cs typeface="Futura Medium" panose="020B0602020204020303" pitchFamily="34" charset="-79"/>
                        </a:rPr>
                        <a:t>up-to-date</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 and </a:t>
                      </a:r>
                      <a:r>
                        <a:rPr lang="en-MY" sz="1400" b="1" kern="1200" dirty="0">
                          <a:solidFill>
                            <a:schemeClr val="dk1"/>
                          </a:solidFill>
                          <a:effectLst/>
                          <a:latin typeface="Futura Medium" panose="020B0602020204020303" pitchFamily="34" charset="-79"/>
                          <a:ea typeface="+mn-ea"/>
                          <a:cs typeface="Futura Medium" panose="020B0602020204020303" pitchFamily="34" charset="-79"/>
                        </a:rPr>
                        <a:t>implemented</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bg1"/>
                          </a:solidFill>
                          <a:effectLst/>
                          <a:latin typeface="Futura Medium" panose="020B0602020204020303" pitchFamily="34" charset="-79"/>
                          <a:ea typeface="ＭＳ ゴシック" charset="-128"/>
                          <a:cs typeface="Futura Medium" panose="020B0602020204020303" pitchFamily="34" charset="-79"/>
                        </a:rPr>
                        <a:t>2</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112133">
                <a:tc>
                  <a:txBody>
                    <a:bodyPr/>
                    <a:lstStyle/>
                    <a:p>
                      <a:pPr marL="72000" algn="ctr">
                        <a:spcAft>
                          <a:spcPts val="0"/>
                        </a:spcAft>
                      </a:pPr>
                      <a:r>
                        <a:rPr lang="en-GB" sz="1400" dirty="0">
                          <a:solidFill>
                            <a:schemeClr val="tx1"/>
                          </a:solidFill>
                          <a:effectLst/>
                          <a:latin typeface="Futura Medium" panose="020B0602020204020303" pitchFamily="34" charset="-79"/>
                          <a:ea typeface="ＭＳ ゴシック" charset="-128"/>
                          <a:cs typeface="Futura Medium" panose="020B0602020204020303" pitchFamily="34" charset="-79"/>
                        </a:rPr>
                        <a:t>FULL COMPLIANCE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r>
                        <a:rPr lang="en-MY" sz="1400" b="1" kern="1200" dirty="0">
                          <a:solidFill>
                            <a:schemeClr val="dk1"/>
                          </a:solidFill>
                          <a:effectLst/>
                          <a:latin typeface="Futura Medium" panose="020B0602020204020303" pitchFamily="34" charset="-79"/>
                          <a:ea typeface="+mn-ea"/>
                          <a:cs typeface="Futura Medium" panose="020B0602020204020303" pitchFamily="34" charset="-79"/>
                        </a:rPr>
                        <a:t>Evidence exists </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that the NSO has </a:t>
                      </a:r>
                      <a:r>
                        <a:rPr lang="en-MY" sz="1400" b="1" kern="1200" dirty="0">
                          <a:solidFill>
                            <a:schemeClr val="dk1"/>
                          </a:solidFill>
                          <a:effectLst/>
                          <a:latin typeface="Futura Medium" panose="020B0602020204020303" pitchFamily="34" charset="-79"/>
                          <a:ea typeface="+mn-ea"/>
                          <a:cs typeface="Futura Medium" panose="020B0602020204020303" pitchFamily="34" charset="-79"/>
                        </a:rPr>
                        <a:t>everything</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 around this criterion. It is </a:t>
                      </a:r>
                      <a:r>
                        <a:rPr lang="en-MY" sz="1400" b="1" kern="1200" dirty="0">
                          <a:solidFill>
                            <a:schemeClr val="dk1"/>
                          </a:solidFill>
                          <a:effectLst/>
                          <a:latin typeface="Futura Medium" panose="020B0602020204020303" pitchFamily="34" charset="-79"/>
                          <a:ea typeface="+mn-ea"/>
                          <a:cs typeface="Futura Medium" panose="020B0602020204020303" pitchFamily="34" charset="-79"/>
                        </a:rPr>
                        <a:t>up-to-date, implemented, regularly evaluated </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and </a:t>
                      </a:r>
                      <a:r>
                        <a:rPr lang="en-MY" sz="1400" b="1" kern="1200" dirty="0">
                          <a:solidFill>
                            <a:schemeClr val="dk1"/>
                          </a:solidFill>
                          <a:effectLst/>
                          <a:latin typeface="Futura Medium" panose="020B0602020204020303" pitchFamily="34" charset="-79"/>
                          <a:ea typeface="+mn-ea"/>
                          <a:cs typeface="Futura Medium" panose="020B0602020204020303" pitchFamily="34" charset="-79"/>
                        </a:rPr>
                        <a:t>refreshed</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bg1"/>
                          </a:solidFill>
                          <a:effectLst/>
                          <a:latin typeface="Futura Medium" panose="020B0602020204020303" pitchFamily="34" charset="-79"/>
                          <a:ea typeface="ＭＳ ゴシック" charset="-128"/>
                          <a:cs typeface="Futura Medium" panose="020B0602020204020303" pitchFamily="34" charset="-79"/>
                        </a:rPr>
                        <a:t>3</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5"/>
                    </a:solidFill>
                  </a:tcPr>
                </a:tc>
                <a:extLst>
                  <a:ext uri="{0D108BD9-81ED-4DB2-BD59-A6C34878D82A}">
                    <a16:rowId xmlns:a16="http://schemas.microsoft.com/office/drawing/2014/main" val="10004"/>
                  </a:ext>
                </a:extLst>
              </a:tr>
              <a:tr h="834100">
                <a:tc>
                  <a:txBody>
                    <a:bodyPr/>
                    <a:lstStyle/>
                    <a:p>
                      <a:pPr marL="72000" algn="ctr">
                        <a:spcAft>
                          <a:spcPts val="0"/>
                        </a:spcAft>
                      </a:pPr>
                      <a:endParaRPr lang="en-GB" sz="1400" dirty="0">
                        <a:solidFill>
                          <a:schemeClr val="tx1"/>
                        </a:solidFill>
                        <a:effectLst/>
                        <a:latin typeface="Futura Medium" panose="020B0602020204020303" pitchFamily="34" charset="-79"/>
                        <a:ea typeface="Times New Roman" charset="0"/>
                        <a:cs typeface="Futura Medium" panose="020B0602020204020303" pitchFamily="34" charset="-79"/>
                      </a:endParaRPr>
                    </a:p>
                    <a:p>
                      <a:pPr marL="72000" algn="ctr">
                        <a:spcAft>
                          <a:spcPts val="0"/>
                        </a:spcAft>
                      </a:pPr>
                      <a:r>
                        <a:rPr lang="en-GB" sz="1400" dirty="0">
                          <a:solidFill>
                            <a:schemeClr val="tx1"/>
                          </a:solidFill>
                          <a:effectLst/>
                          <a:latin typeface="Futura Medium" panose="020B0602020204020303" pitchFamily="34" charset="-79"/>
                          <a:ea typeface="Times New Roman" charset="0"/>
                          <a:cs typeface="Futura Medium" panose="020B0602020204020303" pitchFamily="34" charset="-79"/>
                        </a:rPr>
                        <a:t>NOT APPLICABLE</a:t>
                      </a:r>
                    </a:p>
                  </a:txBody>
                  <a:tcPr marL="68580" marR="68580" marT="0" marB="0">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r>
                        <a:rPr lang="en-MY" sz="1400" b="1" kern="1200" dirty="0">
                          <a:solidFill>
                            <a:schemeClr val="dk1"/>
                          </a:solidFill>
                          <a:effectLst/>
                          <a:latin typeface="Futura Medium" panose="020B0602020204020303" pitchFamily="34" charset="-79"/>
                          <a:ea typeface="+mn-ea"/>
                          <a:cs typeface="Futura Medium" panose="020B0602020204020303" pitchFamily="34" charset="-79"/>
                        </a:rPr>
                        <a:t>Not applicable </a:t>
                      </a:r>
                      <a:r>
                        <a:rPr lang="en-MY" sz="1400" b="0" kern="1200" dirty="0">
                          <a:solidFill>
                            <a:schemeClr val="dk1"/>
                          </a:solidFill>
                          <a:effectLst/>
                          <a:latin typeface="Futura Medium" panose="020B0602020204020303" pitchFamily="34" charset="-79"/>
                          <a:ea typeface="+mn-ea"/>
                          <a:cs typeface="Futura Medium" panose="020B0602020204020303" pitchFamily="34" charset="-79"/>
                        </a:rPr>
                        <a:t>due to the local circumstances or in relation to another non compliant criterion.</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tx1"/>
                          </a:solidFill>
                          <a:effectLst/>
                          <a:latin typeface="Futura Medium" panose="020B0602020204020303" pitchFamily="34" charset="-79"/>
                          <a:ea typeface="Times New Roman" charset="0"/>
                          <a:cs typeface="Futura Medium" panose="020B0602020204020303" pitchFamily="34" charset="-79"/>
                        </a:rPr>
                        <a:t>n/a</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a:gsLst>
                        <a:gs pos="60000">
                          <a:schemeClr val="bg2">
                            <a:tint val="10000"/>
                            <a:alpha val="80000"/>
                            <a:satMod val="300000"/>
                          </a:schemeClr>
                        </a:gs>
                        <a:gs pos="100000">
                          <a:schemeClr val="bg1">
                            <a:lumMod val="75000"/>
                          </a:schemeClr>
                        </a:gs>
                      </a:gsLst>
                      <a:lin ang="5400000" scaled="1"/>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0813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33400" y="192036"/>
            <a:ext cx="5629064" cy="671828"/>
          </a:xfrm>
        </p:spPr>
        <p:txBody>
          <a:bodyPr/>
          <a:lstStyle/>
          <a:p>
            <a:pPr algn="l"/>
            <a:r>
              <a:rPr lang="en-US" sz="40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Scoring Example</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16</a:t>
            </a:fld>
            <a:endParaRPr lang="en-US" dirty="0"/>
          </a:p>
        </p:txBody>
      </p:sp>
      <p:pic>
        <p:nvPicPr>
          <p:cNvPr id="6" name="Picture 5" descr="SCT_Logo_EN_rgb_co.png">
            <a:extLst>
              <a:ext uri="{FF2B5EF4-FFF2-40B4-BE49-F238E27FC236}">
                <a16:creationId xmlns:a16="http://schemas.microsoft.com/office/drawing/2014/main" id="{1FEDF4A6-F3C9-7A4A-B69A-9BA1F79654A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7">
            <a:extLst>
              <a:ext uri="{FF2B5EF4-FFF2-40B4-BE49-F238E27FC236}">
                <a16:creationId xmlns:a16="http://schemas.microsoft.com/office/drawing/2014/main" id="{C7CBC756-70E2-9C4F-B839-522D64789477}"/>
              </a:ext>
            </a:extLst>
          </p:cNvPr>
          <p:cNvSpPr txBox="1">
            <a:spLocks/>
          </p:cNvSpPr>
          <p:nvPr/>
        </p:nvSpPr>
        <p:spPr>
          <a:xfrm>
            <a:off x="483254" y="1734549"/>
            <a:ext cx="8409226" cy="1152128"/>
          </a:xfrm>
          <a:prstGeom prst="rect">
            <a:avLst/>
          </a:prstGeom>
        </p:spPr>
        <p:txBody>
          <a:bodyPr anchor="ctr" anchorCtr="0"/>
          <a:lstStyle>
            <a:lvl1pPr algn="ctr" defTabSz="914400" rtl="0" eaLnBrk="1" latinLnBrk="0" hangingPunct="1">
              <a:lnSpc>
                <a:spcPct val="100000"/>
              </a:lnSpc>
              <a:spcBef>
                <a:spcPct val="0"/>
              </a:spcBef>
              <a:spcAft>
                <a:spcPts val="0"/>
              </a:spcAft>
              <a:buNone/>
              <a:defRPr sz="3600" b="1" kern="1200" cap="none" baseline="0">
                <a:solidFill>
                  <a:schemeClr val="tx2"/>
                </a:solidFill>
                <a:effectLst/>
                <a:latin typeface="+mj-lt"/>
                <a:ea typeface="+mj-ea"/>
                <a:cs typeface="+mj-cs"/>
              </a:defRPr>
            </a:lvl1pPr>
          </a:lstStyle>
          <a:p>
            <a:pPr algn="l"/>
            <a:r>
              <a:rPr lang="en-GB" sz="220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203: </a:t>
            </a:r>
            <a:r>
              <a:rPr lang="en-GB" sz="2200" b="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The NSO’s "National Board" and "General Assembly" take decisions by a simple majority of votes cast, except for changes to the Constitution and Dissolution, which require a qualified majority</a:t>
            </a:r>
            <a:r>
              <a:rPr lang="en-GB" sz="2200" b="0" dirty="0">
                <a:solidFill>
                  <a:schemeClr val="bg1"/>
                </a:solidFill>
                <a:latin typeface="Futura Medium" panose="020B0602020204020303" pitchFamily="34" charset="-79"/>
                <a:cs typeface="Futura Medium" panose="020B0602020204020303" pitchFamily="34" charset="-79"/>
              </a:rPr>
              <a:t>.</a:t>
            </a:r>
            <a:r>
              <a:rPr lang="en-GB" sz="2200" dirty="0">
                <a:solidFill>
                  <a:schemeClr val="bg1"/>
                </a:solidFill>
                <a:latin typeface="Futura Medium" panose="020B0602020204020303" pitchFamily="34" charset="-79"/>
                <a:cs typeface="Futura Medium" panose="020B0602020204020303" pitchFamily="34" charset="-79"/>
              </a:rPr>
              <a:t> </a:t>
            </a:r>
            <a:br>
              <a:rPr lang="en-GB" sz="2200" dirty="0">
                <a:solidFill>
                  <a:schemeClr val="bg1"/>
                </a:solidFill>
                <a:latin typeface="Futura Medium" panose="020B0602020204020303" pitchFamily="34" charset="-79"/>
                <a:cs typeface="Futura Medium" panose="020B0602020204020303" pitchFamily="34" charset="-79"/>
              </a:rPr>
            </a:br>
            <a:br>
              <a:rPr lang="en-GB" sz="2200" dirty="0">
                <a:solidFill>
                  <a:schemeClr val="bg1"/>
                </a:solidFill>
                <a:latin typeface="Futura Medium" panose="020B0602020204020303" pitchFamily="34" charset="-79"/>
                <a:cs typeface="Futura Medium" panose="020B0602020204020303" pitchFamily="34" charset="-79"/>
              </a:rPr>
            </a:br>
            <a:br>
              <a:rPr lang="en-GB" sz="2200" dirty="0">
                <a:solidFill>
                  <a:schemeClr val="bg1"/>
                </a:solidFill>
                <a:latin typeface="Futura Medium" panose="020B0602020204020303" pitchFamily="34" charset="-79"/>
                <a:cs typeface="Futura Medium" panose="020B0602020204020303" pitchFamily="34" charset="-79"/>
              </a:rPr>
            </a:br>
            <a:endParaRPr lang="en-GB" sz="2200" dirty="0">
              <a:solidFill>
                <a:schemeClr val="bg1"/>
              </a:solidFill>
              <a:latin typeface="Futura Medium" panose="020B0602020204020303" pitchFamily="34" charset="-79"/>
              <a:cs typeface="Futura Medium" panose="020B0602020204020303" pitchFamily="34" charset="-79"/>
            </a:endParaRPr>
          </a:p>
        </p:txBody>
      </p:sp>
      <p:graphicFrame>
        <p:nvGraphicFramePr>
          <p:cNvPr id="4" name="Table 3">
            <a:extLst>
              <a:ext uri="{FF2B5EF4-FFF2-40B4-BE49-F238E27FC236}">
                <a16:creationId xmlns:a16="http://schemas.microsoft.com/office/drawing/2014/main" id="{7E3E8F84-6EFD-6B49-8927-214784496473}"/>
              </a:ext>
            </a:extLst>
          </p:cNvPr>
          <p:cNvGraphicFramePr>
            <a:graphicFrameLocks noGrp="1"/>
          </p:cNvGraphicFramePr>
          <p:nvPr>
            <p:extLst>
              <p:ext uri="{D42A27DB-BD31-4B8C-83A1-F6EECF244321}">
                <p14:modId xmlns:p14="http://schemas.microsoft.com/office/powerpoint/2010/main" val="1764979398"/>
              </p:ext>
            </p:extLst>
          </p:nvPr>
        </p:nvGraphicFramePr>
        <p:xfrm>
          <a:off x="3059832" y="2563562"/>
          <a:ext cx="5256584" cy="2387600"/>
        </p:xfrm>
        <a:graphic>
          <a:graphicData uri="http://schemas.openxmlformats.org/drawingml/2006/table">
            <a:tbl>
              <a:tblPr firstRow="1" bandRow="1">
                <a:tableStyleId>{2D5ABB26-0587-4C30-8999-92F81FD0307C}</a:tableStyleId>
              </a:tblPr>
              <a:tblGrid>
                <a:gridCol w="4810985">
                  <a:extLst>
                    <a:ext uri="{9D8B030D-6E8A-4147-A177-3AD203B41FA5}">
                      <a16:colId xmlns:a16="http://schemas.microsoft.com/office/drawing/2014/main" val="208264052"/>
                    </a:ext>
                  </a:extLst>
                </a:gridCol>
                <a:gridCol w="445599">
                  <a:extLst>
                    <a:ext uri="{9D8B030D-6E8A-4147-A177-3AD203B41FA5}">
                      <a16:colId xmlns:a16="http://schemas.microsoft.com/office/drawing/2014/main" val="2847770112"/>
                    </a:ext>
                  </a:extLst>
                </a:gridCol>
              </a:tblGrid>
              <a:tr h="370840">
                <a:tc>
                  <a:txBody>
                    <a:bodyPr/>
                    <a:lstStyle/>
                    <a:p>
                      <a:r>
                        <a:rPr lang="en-GB" sz="160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If there are no rules</a:t>
                      </a:r>
                      <a:endParaRPr lang="en-US" sz="1600" dirty="0">
                        <a:solidFill>
                          <a:schemeClr val="bg1"/>
                        </a:solidFill>
                        <a:latin typeface="Futura Medium" panose="020B0602020204020303" pitchFamily="34" charset="-79"/>
                        <a:cs typeface="Futura Medium" panose="020B0602020204020303" pitchFamily="34" charset="-79"/>
                      </a:endParaRPr>
                    </a:p>
                  </a:txBody>
                  <a:tcPr>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algn="ctr"/>
                      <a:r>
                        <a:rPr lang="en-US" sz="1600" b="1" dirty="0">
                          <a:solidFill>
                            <a:schemeClr val="bg1"/>
                          </a:solidFill>
                          <a:latin typeface="Futura Medium" panose="020B0602020204020303" pitchFamily="34" charset="-79"/>
                          <a:cs typeface="Futura Medium" panose="020B0602020204020303" pitchFamily="34" charset="-79"/>
                        </a:rPr>
                        <a:t>0</a:t>
                      </a:r>
                    </a:p>
                  </a:txBody>
                  <a:tcPr anchor="ctr">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51487283"/>
                  </a:ext>
                </a:extLst>
              </a:tr>
              <a:tr h="370840">
                <a:tc>
                  <a:txBody>
                    <a:bodyPr/>
                    <a:lstStyle/>
                    <a:p>
                      <a:r>
                        <a:rPr lang="en-GB" sz="160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If there is a rule to take decisions by simple majority. </a:t>
                      </a:r>
                      <a:br>
                        <a:rPr lang="en-GB" sz="160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br>
                      <a:r>
                        <a:rPr lang="en-GB" sz="160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Constitution and Dissolution are not mentioned</a:t>
                      </a:r>
                      <a:endParaRPr lang="en-US" sz="1600" dirty="0">
                        <a:solidFill>
                          <a:schemeClr val="bg1"/>
                        </a:solidFill>
                        <a:latin typeface="Futura Medium" panose="020B0602020204020303" pitchFamily="34" charset="-79"/>
                        <a:cs typeface="Futura Medium" panose="020B0602020204020303" pitchFamily="34" charset="-79"/>
                      </a:endParaRPr>
                    </a:p>
                  </a:txBody>
                  <a:tcP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600" b="1" dirty="0">
                          <a:solidFill>
                            <a:schemeClr val="bg1"/>
                          </a:solidFill>
                          <a:latin typeface="Futura Medium" panose="020B0602020204020303" pitchFamily="34" charset="-79"/>
                          <a:cs typeface="Futura Medium" panose="020B0602020204020303" pitchFamily="34" charset="-79"/>
                        </a:rPr>
                        <a:t>1</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23757493"/>
                  </a:ext>
                </a:extLst>
              </a:tr>
              <a:tr h="370840">
                <a:tc>
                  <a:txBody>
                    <a:bodyPr/>
                    <a:lstStyle/>
                    <a:p>
                      <a:r>
                        <a:rPr lang="en-GB" sz="160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If there is a rule to take decisions by simple majority for all decisions including changes to Constitution and Dissolution</a:t>
                      </a:r>
                      <a:endParaRPr lang="en-US" sz="1600" dirty="0">
                        <a:solidFill>
                          <a:schemeClr val="bg1"/>
                        </a:solidFill>
                        <a:latin typeface="Futura Medium" panose="020B0602020204020303" pitchFamily="34" charset="-79"/>
                        <a:cs typeface="Futura Medium" panose="020B0602020204020303" pitchFamily="34" charset="-79"/>
                      </a:endParaRPr>
                    </a:p>
                  </a:txBody>
                  <a:tcP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600" b="1" dirty="0">
                          <a:solidFill>
                            <a:schemeClr val="bg1"/>
                          </a:solidFill>
                          <a:latin typeface="Futura Medium" panose="020B0602020204020303" pitchFamily="34" charset="-79"/>
                          <a:cs typeface="Futura Medium" panose="020B0602020204020303" pitchFamily="34" charset="-79"/>
                        </a:rPr>
                        <a:t>2</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0955956"/>
                  </a:ext>
                </a:extLst>
              </a:tr>
              <a:tr h="370840">
                <a:tc>
                  <a:txBody>
                    <a:bodyPr/>
                    <a:lstStyle/>
                    <a:p>
                      <a:r>
                        <a:rPr lang="en-GB" sz="160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If as per criteria</a:t>
                      </a:r>
                      <a:endParaRPr lang="en-US" sz="1600" dirty="0">
                        <a:solidFill>
                          <a:schemeClr val="bg1"/>
                        </a:solidFill>
                        <a:latin typeface="Futura Medium" panose="020B0602020204020303" pitchFamily="34" charset="-79"/>
                        <a:cs typeface="Futura Medium" panose="020B0602020204020303" pitchFamily="34" charset="-79"/>
                      </a:endParaRPr>
                    </a:p>
                  </a:txBody>
                  <a:tcP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tcPr>
                </a:tc>
                <a:tc>
                  <a:txBody>
                    <a:bodyPr/>
                    <a:lstStyle/>
                    <a:p>
                      <a:pPr algn="ctr"/>
                      <a:r>
                        <a:rPr lang="en-US" sz="1600" b="1" dirty="0">
                          <a:solidFill>
                            <a:schemeClr val="bg1"/>
                          </a:solidFill>
                          <a:latin typeface="Futura Medium" panose="020B0602020204020303" pitchFamily="34" charset="-79"/>
                          <a:cs typeface="Futura Medium" panose="020B0602020204020303" pitchFamily="34" charset="-79"/>
                        </a:rPr>
                        <a:t>3</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560997451"/>
                  </a:ext>
                </a:extLst>
              </a:tr>
            </a:tbl>
          </a:graphicData>
        </a:graphic>
      </p:graphicFrame>
    </p:spTree>
    <p:extLst>
      <p:ext uri="{BB962C8B-B14F-4D97-AF65-F5344CB8AC3E}">
        <p14:creationId xmlns:p14="http://schemas.microsoft.com/office/powerpoint/2010/main" val="202705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22486" y="1967245"/>
            <a:ext cx="5629064" cy="1100987"/>
          </a:xfrm>
        </p:spPr>
        <p:txBody>
          <a:bodyPr/>
          <a:lstStyle/>
          <a:p>
            <a:pPr algn="l"/>
            <a:r>
              <a:rPr lang="en-US" sz="40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GSAT Service</a:t>
            </a:r>
          </a:p>
        </p:txBody>
      </p:sp>
      <p:sp>
        <p:nvSpPr>
          <p:cNvPr id="9" name="Text Placeholder 8"/>
          <p:cNvSpPr>
            <a:spLocks noGrp="1"/>
          </p:cNvSpPr>
          <p:nvPr>
            <p:ph type="body" idx="1"/>
          </p:nvPr>
        </p:nvSpPr>
        <p:spPr>
          <a:xfrm>
            <a:off x="-510176" y="3364131"/>
            <a:ext cx="7440488" cy="416021"/>
          </a:xfrm>
        </p:spPr>
        <p:txBody>
          <a:bodyPr>
            <a:noAutofit/>
          </a:bodyPr>
          <a:lstStyle/>
          <a:p>
            <a:r>
              <a:rPr lang="en-US" sz="2400" spc="3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services.scout.org</a:t>
            </a:r>
            <a:r>
              <a:rPr lang="en-US" sz="2400" spc="3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/service/9</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17</a:t>
            </a:fld>
            <a:endParaRPr lang="en-US" dirty="0"/>
          </a:p>
        </p:txBody>
      </p:sp>
      <p:pic>
        <p:nvPicPr>
          <p:cNvPr id="6" name="Picture 5" descr="SCT_Logo_EN_rgb_co.png">
            <a:extLst>
              <a:ext uri="{FF2B5EF4-FFF2-40B4-BE49-F238E27FC236}">
                <a16:creationId xmlns:a16="http://schemas.microsoft.com/office/drawing/2014/main" id="{1FEDF4A6-F3C9-7A4A-B69A-9BA1F79654A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32290AA-D833-5146-98A1-D7205FCA78E5}"/>
              </a:ext>
            </a:extLst>
          </p:cNvPr>
          <p:cNvPicPr>
            <a:picLocks noChangeAspect="1"/>
          </p:cNvPicPr>
          <p:nvPr/>
        </p:nvPicPr>
        <p:blipFill>
          <a:blip r:embed="rId6"/>
          <a:stretch>
            <a:fillRect/>
          </a:stretch>
        </p:blipFill>
        <p:spPr>
          <a:xfrm>
            <a:off x="6201544" y="396069"/>
            <a:ext cx="2376264" cy="2376264"/>
          </a:xfrm>
          <a:prstGeom prst="rect">
            <a:avLst/>
          </a:prstGeom>
        </p:spPr>
      </p:pic>
    </p:spTree>
    <p:extLst>
      <p:ext uri="{BB962C8B-B14F-4D97-AF65-F5344CB8AC3E}">
        <p14:creationId xmlns:p14="http://schemas.microsoft.com/office/powerpoint/2010/main" val="25448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1"/>
          <p:cNvSpPr txBox="1">
            <a:spLocks/>
          </p:cNvSpPr>
          <p:nvPr/>
        </p:nvSpPr>
        <p:spPr bwMode="auto">
          <a:xfrm>
            <a:off x="3995739" y="2787651"/>
            <a:ext cx="471805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fr-CH" sz="6000" b="1" dirty="0">
                <a:solidFill>
                  <a:schemeClr val="bg1"/>
                </a:solidFill>
                <a:latin typeface="Helvetica Neue Medium" charset="0"/>
                <a:cs typeface="Helvetica Neue Medium" charset="0"/>
              </a:rPr>
              <a:t>Questions?</a:t>
            </a:r>
          </a:p>
        </p:txBody>
      </p:sp>
      <p:pic>
        <p:nvPicPr>
          <p:cNvPr id="6" name="Picture 5" descr="SCT_Logo_EN_rgb_co.png">
            <a:extLst>
              <a:ext uri="{FF2B5EF4-FFF2-40B4-BE49-F238E27FC236}">
                <a16:creationId xmlns:a16="http://schemas.microsoft.com/office/drawing/2014/main" id="{A54DA5A9-3395-2F47-A028-866DD77133F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963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1"/>
          <p:cNvSpPr txBox="1">
            <a:spLocks/>
          </p:cNvSpPr>
          <p:nvPr/>
        </p:nvSpPr>
        <p:spPr bwMode="auto">
          <a:xfrm>
            <a:off x="3949643" y="2302541"/>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7" name="Title 21"/>
          <p:cNvSpPr txBox="1">
            <a:spLocks/>
          </p:cNvSpPr>
          <p:nvPr/>
        </p:nvSpPr>
        <p:spPr bwMode="auto">
          <a:xfrm>
            <a:off x="4710519" y="2302541"/>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6" name="Title 21"/>
          <p:cNvSpPr txBox="1">
            <a:spLocks/>
          </p:cNvSpPr>
          <p:nvPr/>
        </p:nvSpPr>
        <p:spPr bwMode="auto">
          <a:xfrm>
            <a:off x="4348518" y="2309880"/>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1" name="Title 21">
            <a:extLst>
              <a:ext uri="{FF2B5EF4-FFF2-40B4-BE49-F238E27FC236}">
                <a16:creationId xmlns:a16="http://schemas.microsoft.com/office/drawing/2014/main" id="{0FAE1CA5-9A80-4B4A-9D7E-E201BFBD082B}"/>
              </a:ext>
            </a:extLst>
          </p:cNvPr>
          <p:cNvSpPr txBox="1">
            <a:spLocks/>
          </p:cNvSpPr>
          <p:nvPr/>
        </p:nvSpPr>
        <p:spPr bwMode="auto">
          <a:xfrm>
            <a:off x="-27324" y="2427734"/>
            <a:ext cx="8899938" cy="1296144"/>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b="1"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WOSM’s Capacity Strengthening approach for National Scout Organizations</a:t>
            </a:r>
          </a:p>
        </p:txBody>
      </p:sp>
      <p:sp>
        <p:nvSpPr>
          <p:cNvPr id="2" name="Rectangle 1">
            <a:extLst>
              <a:ext uri="{FF2B5EF4-FFF2-40B4-BE49-F238E27FC236}">
                <a16:creationId xmlns:a16="http://schemas.microsoft.com/office/drawing/2014/main" id="{CAA86694-4549-6845-A201-9B2AAC5CBB42}"/>
              </a:ext>
            </a:extLst>
          </p:cNvPr>
          <p:cNvSpPr/>
          <p:nvPr/>
        </p:nvSpPr>
        <p:spPr>
          <a:xfrm>
            <a:off x="7433125" y="4371950"/>
            <a:ext cx="1710875" cy="314350"/>
          </a:xfrm>
          <a:prstGeom prst="rect">
            <a:avLst/>
          </a:prstGeom>
          <a:solidFill>
            <a:srgbClr val="2B549B"/>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US" sz="900" dirty="0">
                <a:latin typeface="Futura Book" pitchFamily="2" charset="0"/>
              </a:rPr>
              <a:t>Capacity Strengthening</a:t>
            </a:r>
            <a:endParaRPr lang="en-US" sz="1000" dirty="0">
              <a:latin typeface="Futura Book" pitchFamily="2" charset="0"/>
            </a:endParaRPr>
          </a:p>
        </p:txBody>
      </p:sp>
      <p:pic>
        <p:nvPicPr>
          <p:cNvPr id="9" name="Picture 8" descr="SCT_Logo_EN_rgb_co.png">
            <a:extLst>
              <a:ext uri="{FF2B5EF4-FFF2-40B4-BE49-F238E27FC236}">
                <a16:creationId xmlns:a16="http://schemas.microsoft.com/office/drawing/2014/main" id="{F8C8025F-AA4E-8043-83CD-2E5B63E7FA2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61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348096" y="555526"/>
            <a:ext cx="8347720" cy="702567"/>
          </a:xfrm>
        </p:spPr>
        <p:txBody>
          <a:bodyPr/>
          <a:lstStyle/>
          <a:p>
            <a:pPr algn="l"/>
            <a:r>
              <a:rPr lang="en-US"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What is WOSM’s Capacity </a:t>
            </a:r>
            <a:br>
              <a:rPr lang="en-US"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br>
            <a:r>
              <a:rPr lang="en-US"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Strengthening Approach?</a:t>
            </a:r>
          </a:p>
        </p:txBody>
      </p:sp>
      <p:sp>
        <p:nvSpPr>
          <p:cNvPr id="5" name="Slide Number Placeholder 4"/>
          <p:cNvSpPr>
            <a:spLocks noGrp="1"/>
          </p:cNvSpPr>
          <p:nvPr>
            <p:ph type="sldNum" sz="quarter" idx="12"/>
          </p:nvPr>
        </p:nvSpPr>
        <p:spPr/>
        <p:txBody>
          <a:bodyPr/>
          <a:lstStyle/>
          <a:p>
            <a:fld id="{5F702A45-47BF-984A-A12C-FE3DF6400CA5}" type="slidenum">
              <a:rPr lang="en-US" smtClean="0"/>
              <a:pPr/>
              <a:t>3</a:t>
            </a:fld>
            <a:endParaRPr lang="en-US" dirty="0"/>
          </a:p>
        </p:txBody>
      </p:sp>
      <p:pic>
        <p:nvPicPr>
          <p:cNvPr id="6" name="Picture 5" descr="SCT_Logo_EN_rgb_co.png">
            <a:extLst>
              <a:ext uri="{FF2B5EF4-FFF2-40B4-BE49-F238E27FC236}">
                <a16:creationId xmlns:a16="http://schemas.microsoft.com/office/drawing/2014/main" id="{B1454717-61D7-3045-A259-B2FB3005E0E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09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100000"/>
                    </a14:imgEffect>
                    <a14:imgEffect>
                      <a14:brightnessContrast bright="43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EDE8C38-67FA-7742-93B4-AB92ABB4A8EE}"/>
              </a:ext>
            </a:extLst>
          </p:cNvPr>
          <p:cNvSpPr/>
          <p:nvPr/>
        </p:nvSpPr>
        <p:spPr>
          <a:xfrm>
            <a:off x="-36512" y="1047749"/>
            <a:ext cx="9215286" cy="3036169"/>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5" name="Slide Number Placeholder 4"/>
          <p:cNvSpPr>
            <a:spLocks noGrp="1"/>
          </p:cNvSpPr>
          <p:nvPr>
            <p:ph type="sldNum" sz="quarter" idx="12"/>
          </p:nvPr>
        </p:nvSpPr>
        <p:spPr/>
        <p:txBody>
          <a:bodyPr/>
          <a:lstStyle/>
          <a:p>
            <a:fld id="{5F702A45-47BF-984A-A12C-FE3DF6400CA5}" type="slidenum">
              <a:rPr lang="en-US" smtClean="0"/>
              <a:pPr/>
              <a:t>4</a:t>
            </a:fld>
            <a:endParaRPr lang="en-US" dirty="0"/>
          </a:p>
        </p:txBody>
      </p:sp>
      <p:pic>
        <p:nvPicPr>
          <p:cNvPr id="7" name="Picture 6" descr="SCT_Logo_EN_rgb_co.png">
            <a:extLst>
              <a:ext uri="{FF2B5EF4-FFF2-40B4-BE49-F238E27FC236}">
                <a16:creationId xmlns:a16="http://schemas.microsoft.com/office/drawing/2014/main" id="{73F146DF-76AB-5B43-8BAA-54D3D4907F3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 picture containing object&#10;&#10;Description automatically generated">
            <a:extLst>
              <a:ext uri="{FF2B5EF4-FFF2-40B4-BE49-F238E27FC236}">
                <a16:creationId xmlns:a16="http://schemas.microsoft.com/office/drawing/2014/main" id="{F93F6D89-9125-224F-99D4-AF3E917A0494}"/>
              </a:ext>
            </a:extLst>
          </p:cNvPr>
          <p:cNvPicPr>
            <a:picLocks noChangeAspect="1"/>
          </p:cNvPicPr>
          <p:nvPr/>
        </p:nvPicPr>
        <p:blipFill>
          <a:blip r:embed="rId6"/>
          <a:stretch>
            <a:fillRect/>
          </a:stretch>
        </p:blipFill>
        <p:spPr>
          <a:xfrm>
            <a:off x="2861443" y="1776016"/>
            <a:ext cx="3618001" cy="1591469"/>
          </a:xfrm>
          <a:prstGeom prst="rect">
            <a:avLst/>
          </a:prstGeom>
        </p:spPr>
      </p:pic>
      <p:sp>
        <p:nvSpPr>
          <p:cNvPr id="20" name="TextBox 19">
            <a:extLst>
              <a:ext uri="{FF2B5EF4-FFF2-40B4-BE49-F238E27FC236}">
                <a16:creationId xmlns:a16="http://schemas.microsoft.com/office/drawing/2014/main" id="{C15D26E6-DF4E-A747-9CFF-690696088FAA}"/>
              </a:ext>
            </a:extLst>
          </p:cNvPr>
          <p:cNvSpPr txBox="1"/>
          <p:nvPr/>
        </p:nvSpPr>
        <p:spPr>
          <a:xfrm>
            <a:off x="3151865" y="1201339"/>
            <a:ext cx="1491899" cy="369332"/>
          </a:xfrm>
          <a:prstGeom prst="rect">
            <a:avLst/>
          </a:prstGeom>
          <a:noFill/>
        </p:spPr>
        <p:txBody>
          <a:bodyPr wrap="square" rtlCol="0">
            <a:spAutoFit/>
          </a:bodyPr>
          <a:lstStyle/>
          <a:p>
            <a:r>
              <a:rPr lang="en-US" b="1" dirty="0">
                <a:solidFill>
                  <a:srgbClr val="7030A0"/>
                </a:solidFill>
              </a:rPr>
              <a:t>Assessing</a:t>
            </a:r>
            <a:endParaRPr lang="en-US" sz="1200" b="1" dirty="0">
              <a:solidFill>
                <a:srgbClr val="7030A0"/>
              </a:solidFill>
            </a:endParaRPr>
          </a:p>
        </p:txBody>
      </p:sp>
      <p:sp>
        <p:nvSpPr>
          <p:cNvPr id="21" name="TextBox 20">
            <a:extLst>
              <a:ext uri="{FF2B5EF4-FFF2-40B4-BE49-F238E27FC236}">
                <a16:creationId xmlns:a16="http://schemas.microsoft.com/office/drawing/2014/main" id="{04FBED46-8AEE-D24F-BE52-9458D613539B}"/>
              </a:ext>
            </a:extLst>
          </p:cNvPr>
          <p:cNvSpPr txBox="1"/>
          <p:nvPr/>
        </p:nvSpPr>
        <p:spPr>
          <a:xfrm>
            <a:off x="3152379" y="1501599"/>
            <a:ext cx="1231427" cy="369332"/>
          </a:xfrm>
          <a:prstGeom prst="rect">
            <a:avLst/>
          </a:prstGeom>
          <a:noFill/>
        </p:spPr>
        <p:txBody>
          <a:bodyPr wrap="none" rtlCol="0">
            <a:spAutoFit/>
          </a:bodyPr>
          <a:lstStyle/>
          <a:p>
            <a:r>
              <a:rPr lang="en-US" sz="900" dirty="0">
                <a:solidFill>
                  <a:schemeClr val="bg1"/>
                </a:solidFill>
                <a:latin typeface="Futura Book" pitchFamily="2" charset="0"/>
              </a:rPr>
              <a:t>Help NSO assess its</a:t>
            </a:r>
            <a:br>
              <a:rPr lang="en-US" sz="900" dirty="0">
                <a:solidFill>
                  <a:schemeClr val="bg1"/>
                </a:solidFill>
                <a:latin typeface="Futura Book" pitchFamily="2" charset="0"/>
              </a:rPr>
            </a:br>
            <a:r>
              <a:rPr lang="en-US" sz="900" dirty="0">
                <a:solidFill>
                  <a:schemeClr val="bg1"/>
                </a:solidFill>
                <a:latin typeface="Futura Book" pitchFamily="2" charset="0"/>
              </a:rPr>
              <a:t>current capacity</a:t>
            </a:r>
          </a:p>
        </p:txBody>
      </p:sp>
      <p:cxnSp>
        <p:nvCxnSpPr>
          <p:cNvPr id="22" name="Straight Connector 21">
            <a:extLst>
              <a:ext uri="{FF2B5EF4-FFF2-40B4-BE49-F238E27FC236}">
                <a16:creationId xmlns:a16="http://schemas.microsoft.com/office/drawing/2014/main" id="{EF7E9DF0-4497-F14E-A647-BF652C7F8CFC}"/>
              </a:ext>
            </a:extLst>
          </p:cNvPr>
          <p:cNvCxnSpPr>
            <a:cxnSpLocks/>
          </p:cNvCxnSpPr>
          <p:nvPr/>
        </p:nvCxnSpPr>
        <p:spPr>
          <a:xfrm>
            <a:off x="4643764" y="1306231"/>
            <a:ext cx="0" cy="4729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0AD8F3A-9070-E54E-AF88-A78B7CD17735}"/>
              </a:ext>
            </a:extLst>
          </p:cNvPr>
          <p:cNvSpPr txBox="1"/>
          <p:nvPr/>
        </p:nvSpPr>
        <p:spPr>
          <a:xfrm>
            <a:off x="4670188" y="1300354"/>
            <a:ext cx="1369286" cy="507831"/>
          </a:xfrm>
          <a:prstGeom prst="rect">
            <a:avLst/>
          </a:prstGeom>
          <a:noFill/>
        </p:spPr>
        <p:txBody>
          <a:bodyPr wrap="none" rtlCol="0">
            <a:spAutoFit/>
          </a:bodyPr>
          <a:lstStyle/>
          <a:p>
            <a:r>
              <a:rPr lang="en-US" sz="900" dirty="0">
                <a:solidFill>
                  <a:schemeClr val="bg1"/>
                </a:solidFill>
                <a:latin typeface="Futura Book" pitchFamily="2" charset="0"/>
              </a:rPr>
              <a:t>GSAT is used to assess</a:t>
            </a:r>
            <a:br>
              <a:rPr lang="en-US" sz="900" dirty="0">
                <a:solidFill>
                  <a:schemeClr val="bg1"/>
                </a:solidFill>
                <a:latin typeface="Futura Book" pitchFamily="2" charset="0"/>
              </a:rPr>
            </a:br>
            <a:r>
              <a:rPr lang="en-US" sz="900" dirty="0">
                <a:solidFill>
                  <a:schemeClr val="bg1"/>
                </a:solidFill>
                <a:latin typeface="Futura Book" pitchFamily="2" charset="0"/>
              </a:rPr>
              <a:t>strengths &amp; areas of </a:t>
            </a:r>
            <a:br>
              <a:rPr lang="en-US" sz="900" dirty="0">
                <a:solidFill>
                  <a:schemeClr val="bg1"/>
                </a:solidFill>
                <a:latin typeface="Futura Book" pitchFamily="2" charset="0"/>
              </a:rPr>
            </a:br>
            <a:r>
              <a:rPr lang="en-US" sz="900" dirty="0">
                <a:solidFill>
                  <a:schemeClr val="bg1"/>
                </a:solidFill>
                <a:latin typeface="Futura Book" pitchFamily="2" charset="0"/>
              </a:rPr>
              <a:t>improvement</a:t>
            </a:r>
          </a:p>
        </p:txBody>
      </p:sp>
      <p:sp>
        <p:nvSpPr>
          <p:cNvPr id="25" name="TextBox 24">
            <a:extLst>
              <a:ext uri="{FF2B5EF4-FFF2-40B4-BE49-F238E27FC236}">
                <a16:creationId xmlns:a16="http://schemas.microsoft.com/office/drawing/2014/main" id="{C70B9FFA-CD98-DD45-827C-68C34BAD3B79}"/>
              </a:ext>
            </a:extLst>
          </p:cNvPr>
          <p:cNvSpPr txBox="1"/>
          <p:nvPr/>
        </p:nvSpPr>
        <p:spPr>
          <a:xfrm>
            <a:off x="6443810" y="1865677"/>
            <a:ext cx="1668313" cy="369332"/>
          </a:xfrm>
          <a:prstGeom prst="rect">
            <a:avLst/>
          </a:prstGeom>
          <a:noFill/>
        </p:spPr>
        <p:txBody>
          <a:bodyPr wrap="square" rtlCol="0">
            <a:spAutoFit/>
          </a:bodyPr>
          <a:lstStyle/>
          <a:p>
            <a:r>
              <a:rPr lang="en-US" b="1" dirty="0">
                <a:solidFill>
                  <a:srgbClr val="7030A0"/>
                </a:solidFill>
              </a:rPr>
              <a:t>Prioritizing</a:t>
            </a:r>
            <a:endParaRPr lang="en-US" sz="1200" b="1" dirty="0">
              <a:solidFill>
                <a:srgbClr val="7030A0"/>
              </a:solidFill>
            </a:endParaRPr>
          </a:p>
        </p:txBody>
      </p:sp>
      <p:sp>
        <p:nvSpPr>
          <p:cNvPr id="26" name="TextBox 25">
            <a:extLst>
              <a:ext uri="{FF2B5EF4-FFF2-40B4-BE49-F238E27FC236}">
                <a16:creationId xmlns:a16="http://schemas.microsoft.com/office/drawing/2014/main" id="{E4A0257B-5E41-3245-BABF-D0794918381A}"/>
              </a:ext>
            </a:extLst>
          </p:cNvPr>
          <p:cNvSpPr txBox="1"/>
          <p:nvPr/>
        </p:nvSpPr>
        <p:spPr>
          <a:xfrm>
            <a:off x="6479444" y="2191374"/>
            <a:ext cx="1050288" cy="369332"/>
          </a:xfrm>
          <a:prstGeom prst="rect">
            <a:avLst/>
          </a:prstGeom>
          <a:noFill/>
        </p:spPr>
        <p:txBody>
          <a:bodyPr wrap="none" rtlCol="0">
            <a:spAutoFit/>
          </a:bodyPr>
          <a:lstStyle/>
          <a:p>
            <a:r>
              <a:rPr lang="en-US" sz="900" dirty="0">
                <a:solidFill>
                  <a:schemeClr val="bg1"/>
                </a:solidFill>
                <a:latin typeface="Futura Book" pitchFamily="2" charset="0"/>
              </a:rPr>
              <a:t>Prioritize Action </a:t>
            </a:r>
          </a:p>
          <a:p>
            <a:r>
              <a:rPr lang="en-US" sz="900" dirty="0">
                <a:solidFill>
                  <a:schemeClr val="bg1"/>
                </a:solidFill>
                <a:latin typeface="Futura Book" pitchFamily="2" charset="0"/>
              </a:rPr>
              <a:t>Plan</a:t>
            </a:r>
          </a:p>
        </p:txBody>
      </p:sp>
      <p:cxnSp>
        <p:nvCxnSpPr>
          <p:cNvPr id="27" name="Straight Connector 26">
            <a:extLst>
              <a:ext uri="{FF2B5EF4-FFF2-40B4-BE49-F238E27FC236}">
                <a16:creationId xmlns:a16="http://schemas.microsoft.com/office/drawing/2014/main" id="{7C3469CF-ED0E-6546-8B8F-C554C2816ABA}"/>
              </a:ext>
            </a:extLst>
          </p:cNvPr>
          <p:cNvCxnSpPr>
            <a:cxnSpLocks/>
          </p:cNvCxnSpPr>
          <p:nvPr/>
        </p:nvCxnSpPr>
        <p:spPr>
          <a:xfrm flipH="1">
            <a:off x="6660232" y="2613475"/>
            <a:ext cx="9705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1CCFC77-290A-1547-AECF-9BBB8DB1DE7B}"/>
              </a:ext>
            </a:extLst>
          </p:cNvPr>
          <p:cNvSpPr txBox="1"/>
          <p:nvPr/>
        </p:nvSpPr>
        <p:spPr>
          <a:xfrm>
            <a:off x="6499283" y="2692388"/>
            <a:ext cx="1471878" cy="507831"/>
          </a:xfrm>
          <a:prstGeom prst="rect">
            <a:avLst/>
          </a:prstGeom>
          <a:noFill/>
        </p:spPr>
        <p:txBody>
          <a:bodyPr wrap="none" rtlCol="0">
            <a:spAutoFit/>
          </a:bodyPr>
          <a:lstStyle/>
          <a:p>
            <a:r>
              <a:rPr lang="en-MY" sz="900" dirty="0">
                <a:solidFill>
                  <a:schemeClr val="bg1"/>
                </a:solidFill>
                <a:latin typeface="Futura Book" pitchFamily="2" charset="0"/>
              </a:rPr>
              <a:t>Action Plans are </a:t>
            </a:r>
            <a:br>
              <a:rPr lang="en-MY" sz="900" dirty="0">
                <a:solidFill>
                  <a:schemeClr val="bg1"/>
                </a:solidFill>
                <a:latin typeface="Futura Book" pitchFamily="2" charset="0"/>
              </a:rPr>
            </a:br>
            <a:r>
              <a:rPr lang="en-MY" sz="900" dirty="0">
                <a:solidFill>
                  <a:schemeClr val="bg1"/>
                </a:solidFill>
                <a:latin typeface="Futura Book" pitchFamily="2" charset="0"/>
              </a:rPr>
              <a:t>created, ensuring buy-in </a:t>
            </a:r>
            <a:br>
              <a:rPr lang="en-MY" sz="900" dirty="0">
                <a:solidFill>
                  <a:schemeClr val="bg1"/>
                </a:solidFill>
                <a:latin typeface="Futura Book" pitchFamily="2" charset="0"/>
              </a:rPr>
            </a:br>
            <a:r>
              <a:rPr lang="en-MY" sz="900" dirty="0">
                <a:solidFill>
                  <a:schemeClr val="bg1"/>
                </a:solidFill>
                <a:latin typeface="Futura Book" pitchFamily="2" charset="0"/>
              </a:rPr>
              <a:t>and setting priorities</a:t>
            </a:r>
          </a:p>
        </p:txBody>
      </p:sp>
      <p:sp>
        <p:nvSpPr>
          <p:cNvPr id="29" name="TextBox 28">
            <a:extLst>
              <a:ext uri="{FF2B5EF4-FFF2-40B4-BE49-F238E27FC236}">
                <a16:creationId xmlns:a16="http://schemas.microsoft.com/office/drawing/2014/main" id="{2F3A3047-0B65-4642-AE02-913D91F18E9F}"/>
              </a:ext>
            </a:extLst>
          </p:cNvPr>
          <p:cNvSpPr txBox="1"/>
          <p:nvPr/>
        </p:nvSpPr>
        <p:spPr>
          <a:xfrm>
            <a:off x="3098053" y="3296468"/>
            <a:ext cx="1883410" cy="369332"/>
          </a:xfrm>
          <a:prstGeom prst="rect">
            <a:avLst/>
          </a:prstGeom>
          <a:noFill/>
        </p:spPr>
        <p:txBody>
          <a:bodyPr wrap="square" rtlCol="0">
            <a:spAutoFit/>
          </a:bodyPr>
          <a:lstStyle/>
          <a:p>
            <a:r>
              <a:rPr lang="en-US" b="1" dirty="0">
                <a:solidFill>
                  <a:srgbClr val="7030A0"/>
                </a:solidFill>
              </a:rPr>
              <a:t>Supporting</a:t>
            </a:r>
          </a:p>
        </p:txBody>
      </p:sp>
      <p:sp>
        <p:nvSpPr>
          <p:cNvPr id="30" name="TextBox 29">
            <a:extLst>
              <a:ext uri="{FF2B5EF4-FFF2-40B4-BE49-F238E27FC236}">
                <a16:creationId xmlns:a16="http://schemas.microsoft.com/office/drawing/2014/main" id="{18F9F703-B19C-EE41-A03F-B68D1FC79410}"/>
              </a:ext>
            </a:extLst>
          </p:cNvPr>
          <p:cNvSpPr txBox="1"/>
          <p:nvPr/>
        </p:nvSpPr>
        <p:spPr>
          <a:xfrm>
            <a:off x="3114573" y="3649547"/>
            <a:ext cx="1361270" cy="369332"/>
          </a:xfrm>
          <a:prstGeom prst="rect">
            <a:avLst/>
          </a:prstGeom>
          <a:noFill/>
        </p:spPr>
        <p:txBody>
          <a:bodyPr wrap="none" rtlCol="0">
            <a:spAutoFit/>
          </a:bodyPr>
          <a:lstStyle/>
          <a:p>
            <a:r>
              <a:rPr lang="en-MY" sz="900" dirty="0">
                <a:solidFill>
                  <a:schemeClr val="bg1"/>
                </a:solidFill>
                <a:latin typeface="Futura Book" pitchFamily="2" charset="0"/>
              </a:rPr>
              <a:t>Assist NSO to identify </a:t>
            </a:r>
          </a:p>
          <a:p>
            <a:r>
              <a:rPr lang="en-MY" sz="900" dirty="0">
                <a:solidFill>
                  <a:schemeClr val="bg1"/>
                </a:solidFill>
                <a:latin typeface="Futura Book" pitchFamily="2" charset="0"/>
              </a:rPr>
              <a:t>support</a:t>
            </a:r>
          </a:p>
        </p:txBody>
      </p:sp>
      <p:cxnSp>
        <p:nvCxnSpPr>
          <p:cNvPr id="31" name="Straight Connector 30">
            <a:extLst>
              <a:ext uri="{FF2B5EF4-FFF2-40B4-BE49-F238E27FC236}">
                <a16:creationId xmlns:a16="http://schemas.microsoft.com/office/drawing/2014/main" id="{390787A7-A5F5-C04D-8AF1-A2EDC765DF37}"/>
              </a:ext>
            </a:extLst>
          </p:cNvPr>
          <p:cNvCxnSpPr>
            <a:cxnSpLocks/>
          </p:cNvCxnSpPr>
          <p:nvPr/>
        </p:nvCxnSpPr>
        <p:spPr>
          <a:xfrm>
            <a:off x="4744853" y="3403987"/>
            <a:ext cx="0" cy="4729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E013ED3-A295-8746-80BE-B89BD000B1BE}"/>
              </a:ext>
            </a:extLst>
          </p:cNvPr>
          <p:cNvSpPr txBox="1"/>
          <p:nvPr/>
        </p:nvSpPr>
        <p:spPr>
          <a:xfrm>
            <a:off x="4801358" y="3398110"/>
            <a:ext cx="1303562" cy="507831"/>
          </a:xfrm>
          <a:prstGeom prst="rect">
            <a:avLst/>
          </a:prstGeom>
          <a:noFill/>
        </p:spPr>
        <p:txBody>
          <a:bodyPr wrap="none" rtlCol="0">
            <a:spAutoFit/>
          </a:bodyPr>
          <a:lstStyle/>
          <a:p>
            <a:r>
              <a:rPr lang="en-MY" sz="900" dirty="0">
                <a:solidFill>
                  <a:schemeClr val="bg1"/>
                </a:solidFill>
                <a:latin typeface="Futura Book" pitchFamily="2" charset="0"/>
              </a:rPr>
              <a:t>WOSM Services are </a:t>
            </a:r>
            <a:br>
              <a:rPr lang="en-MY" sz="900" dirty="0">
                <a:solidFill>
                  <a:schemeClr val="bg1"/>
                </a:solidFill>
                <a:latin typeface="Futura Book" pitchFamily="2" charset="0"/>
              </a:rPr>
            </a:br>
            <a:r>
              <a:rPr lang="en-MY" sz="900" dirty="0">
                <a:solidFill>
                  <a:schemeClr val="bg1"/>
                </a:solidFill>
                <a:latin typeface="Futura Book" pitchFamily="2" charset="0"/>
              </a:rPr>
              <a:t>delivered in line with </a:t>
            </a:r>
            <a:br>
              <a:rPr lang="en-MY" sz="900" dirty="0">
                <a:solidFill>
                  <a:schemeClr val="bg1"/>
                </a:solidFill>
                <a:latin typeface="Futura Book" pitchFamily="2" charset="0"/>
              </a:rPr>
            </a:br>
            <a:r>
              <a:rPr lang="en-MY" sz="900" dirty="0">
                <a:solidFill>
                  <a:schemeClr val="bg1"/>
                </a:solidFill>
                <a:latin typeface="Futura Book" pitchFamily="2" charset="0"/>
              </a:rPr>
              <a:t>Action Plans</a:t>
            </a:r>
          </a:p>
        </p:txBody>
      </p:sp>
      <p:sp>
        <p:nvSpPr>
          <p:cNvPr id="33" name="TextBox 32">
            <a:extLst>
              <a:ext uri="{FF2B5EF4-FFF2-40B4-BE49-F238E27FC236}">
                <a16:creationId xmlns:a16="http://schemas.microsoft.com/office/drawing/2014/main" id="{96E0084B-BC96-EE41-8071-A15322AEDC86}"/>
              </a:ext>
            </a:extLst>
          </p:cNvPr>
          <p:cNvSpPr txBox="1"/>
          <p:nvPr/>
        </p:nvSpPr>
        <p:spPr>
          <a:xfrm>
            <a:off x="1213667" y="1873797"/>
            <a:ext cx="1874161" cy="369332"/>
          </a:xfrm>
          <a:prstGeom prst="rect">
            <a:avLst/>
          </a:prstGeom>
          <a:noFill/>
        </p:spPr>
        <p:txBody>
          <a:bodyPr wrap="square" rtlCol="0">
            <a:spAutoFit/>
          </a:bodyPr>
          <a:lstStyle/>
          <a:p>
            <a:r>
              <a:rPr lang="en-US" b="1" dirty="0">
                <a:solidFill>
                  <a:srgbClr val="7030A0"/>
                </a:solidFill>
              </a:rPr>
              <a:t>Monitoring</a:t>
            </a:r>
          </a:p>
        </p:txBody>
      </p:sp>
      <p:sp>
        <p:nvSpPr>
          <p:cNvPr id="34" name="TextBox 33">
            <a:extLst>
              <a:ext uri="{FF2B5EF4-FFF2-40B4-BE49-F238E27FC236}">
                <a16:creationId xmlns:a16="http://schemas.microsoft.com/office/drawing/2014/main" id="{9A0D6175-3F11-0047-A639-F2AF2B15246C}"/>
              </a:ext>
            </a:extLst>
          </p:cNvPr>
          <p:cNvSpPr txBox="1"/>
          <p:nvPr/>
        </p:nvSpPr>
        <p:spPr>
          <a:xfrm>
            <a:off x="1213667" y="2219113"/>
            <a:ext cx="1487908" cy="369332"/>
          </a:xfrm>
          <a:prstGeom prst="rect">
            <a:avLst/>
          </a:prstGeom>
          <a:noFill/>
        </p:spPr>
        <p:txBody>
          <a:bodyPr wrap="none" rtlCol="0">
            <a:spAutoFit/>
          </a:bodyPr>
          <a:lstStyle/>
          <a:p>
            <a:r>
              <a:rPr lang="en-MY" sz="900" dirty="0">
                <a:solidFill>
                  <a:schemeClr val="bg1"/>
                </a:solidFill>
                <a:latin typeface="Futura Book" pitchFamily="2" charset="0"/>
              </a:rPr>
              <a:t>Help NSO monitor</a:t>
            </a:r>
          </a:p>
          <a:p>
            <a:r>
              <a:rPr lang="en-MY" sz="900" dirty="0">
                <a:solidFill>
                  <a:schemeClr val="bg1"/>
                </a:solidFill>
                <a:latin typeface="Futura Book" pitchFamily="2" charset="0"/>
              </a:rPr>
              <a:t>results and tell their story</a:t>
            </a:r>
          </a:p>
        </p:txBody>
      </p:sp>
      <p:cxnSp>
        <p:nvCxnSpPr>
          <p:cNvPr id="35" name="Straight Connector 34">
            <a:extLst>
              <a:ext uri="{FF2B5EF4-FFF2-40B4-BE49-F238E27FC236}">
                <a16:creationId xmlns:a16="http://schemas.microsoft.com/office/drawing/2014/main" id="{192EFDCE-7191-D348-8788-CB882968D7D6}"/>
              </a:ext>
            </a:extLst>
          </p:cNvPr>
          <p:cNvCxnSpPr>
            <a:cxnSpLocks/>
          </p:cNvCxnSpPr>
          <p:nvPr/>
        </p:nvCxnSpPr>
        <p:spPr>
          <a:xfrm flipH="1">
            <a:off x="1340044" y="2639160"/>
            <a:ext cx="10081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167CB56-A746-0D4C-8143-1F1691D1992E}"/>
              </a:ext>
            </a:extLst>
          </p:cNvPr>
          <p:cNvSpPr txBox="1"/>
          <p:nvPr/>
        </p:nvSpPr>
        <p:spPr>
          <a:xfrm>
            <a:off x="1213667" y="2692388"/>
            <a:ext cx="1712328" cy="507831"/>
          </a:xfrm>
          <a:prstGeom prst="rect">
            <a:avLst/>
          </a:prstGeom>
          <a:noFill/>
        </p:spPr>
        <p:txBody>
          <a:bodyPr wrap="none" rtlCol="0">
            <a:spAutoFit/>
          </a:bodyPr>
          <a:lstStyle/>
          <a:p>
            <a:r>
              <a:rPr lang="en-MY" sz="900" dirty="0">
                <a:solidFill>
                  <a:schemeClr val="bg1"/>
                </a:solidFill>
                <a:latin typeface="Futura Book" pitchFamily="2" charset="0"/>
              </a:rPr>
              <a:t>Quality of delivery, </a:t>
            </a:r>
          </a:p>
          <a:p>
            <a:r>
              <a:rPr lang="en-MY" sz="900" dirty="0">
                <a:solidFill>
                  <a:schemeClr val="bg1"/>
                </a:solidFill>
                <a:latin typeface="Futura Book" pitchFamily="2" charset="0"/>
              </a:rPr>
              <a:t>and progress is monitored on</a:t>
            </a:r>
          </a:p>
          <a:p>
            <a:r>
              <a:rPr lang="en-MY" sz="900" dirty="0">
                <a:solidFill>
                  <a:schemeClr val="bg1"/>
                </a:solidFill>
                <a:latin typeface="Futura Book" pitchFamily="2" charset="0"/>
              </a:rPr>
              <a:t>the WOSM Service Platform</a:t>
            </a:r>
          </a:p>
        </p:txBody>
      </p:sp>
      <p:sp>
        <p:nvSpPr>
          <p:cNvPr id="37" name="TextBox 36">
            <a:extLst>
              <a:ext uri="{FF2B5EF4-FFF2-40B4-BE49-F238E27FC236}">
                <a16:creationId xmlns:a16="http://schemas.microsoft.com/office/drawing/2014/main" id="{064A6BD9-5F7A-5549-8C97-712818B01662}"/>
              </a:ext>
            </a:extLst>
          </p:cNvPr>
          <p:cNvSpPr txBox="1"/>
          <p:nvPr/>
        </p:nvSpPr>
        <p:spPr>
          <a:xfrm>
            <a:off x="3165308" y="2260126"/>
            <a:ext cx="3057247" cy="738664"/>
          </a:xfrm>
          <a:prstGeom prst="rect">
            <a:avLst/>
          </a:prstGeom>
          <a:noFill/>
        </p:spPr>
        <p:txBody>
          <a:bodyPr wrap="none" rtlCol="0">
            <a:spAutoFit/>
          </a:bodyPr>
          <a:lstStyle/>
          <a:p>
            <a:pPr algn="ctr"/>
            <a:r>
              <a:rPr lang="en-US" sz="2100" b="1" dirty="0">
                <a:solidFill>
                  <a:schemeClr val="bg1"/>
                </a:solidFill>
                <a:latin typeface="Futura Book" pitchFamily="2" charset="0"/>
              </a:rPr>
              <a:t>WOSM’s Capacity</a:t>
            </a:r>
          </a:p>
          <a:p>
            <a:pPr algn="ctr"/>
            <a:r>
              <a:rPr lang="en-US" sz="2100" b="1" dirty="0">
                <a:solidFill>
                  <a:schemeClr val="bg1"/>
                </a:solidFill>
                <a:latin typeface="Futura Book" pitchFamily="2" charset="0"/>
              </a:rPr>
              <a:t>Strengthening Cycle</a:t>
            </a:r>
          </a:p>
        </p:txBody>
      </p:sp>
    </p:spTree>
    <p:extLst>
      <p:ext uri="{BB962C8B-B14F-4D97-AF65-F5344CB8AC3E}">
        <p14:creationId xmlns:p14="http://schemas.microsoft.com/office/powerpoint/2010/main" val="223861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6" grpId="0"/>
      <p:bldP spid="28" grpId="0"/>
      <p:bldP spid="29" grpId="0"/>
      <p:bldP spid="30" grpId="0"/>
      <p:bldP spid="32" grpId="0"/>
      <p:bldP spid="33" grpId="0"/>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702A45-47BF-984A-A12C-FE3DF6400CA5}" type="slidenum">
              <a:rPr lang="en-US" smtClean="0"/>
              <a:pPr/>
              <a:t>5</a:t>
            </a:fld>
            <a:endParaRPr lang="en-US" dirty="0"/>
          </a:p>
        </p:txBody>
      </p:sp>
      <p:sp>
        <p:nvSpPr>
          <p:cNvPr id="6" name="Title 40"/>
          <p:cNvSpPr txBox="1">
            <a:spLocks/>
          </p:cNvSpPr>
          <p:nvPr/>
        </p:nvSpPr>
        <p:spPr>
          <a:xfrm>
            <a:off x="467544" y="843558"/>
            <a:ext cx="3603569" cy="864096"/>
          </a:xfrm>
          <a:prstGeom prst="rect">
            <a:avLst/>
          </a:prstGeom>
        </p:spPr>
        <p:txBody>
          <a:bodyPr anchor="ctr" anchorCtr="0"/>
          <a:lstStyle>
            <a:lvl1pPr algn="ctr" defTabSz="914400" rtl="0" eaLnBrk="1" latinLnBrk="0" hangingPunct="1">
              <a:lnSpc>
                <a:spcPct val="100000"/>
              </a:lnSpc>
              <a:spcBef>
                <a:spcPct val="0"/>
              </a:spcBef>
              <a:spcAft>
                <a:spcPts val="0"/>
              </a:spcAft>
              <a:buNone/>
              <a:defRPr sz="3600" b="1" kern="1200" cap="none" baseline="0">
                <a:solidFill>
                  <a:schemeClr val="tx2"/>
                </a:solidFill>
                <a:effectLst/>
                <a:latin typeface="+mj-lt"/>
                <a:ea typeface="+mj-ea"/>
                <a:cs typeface="+mj-cs"/>
              </a:defRPr>
            </a:lvl1pPr>
          </a:lstStyle>
          <a:p>
            <a:pPr algn="l"/>
            <a: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World Triennial </a:t>
            </a:r>
          </a:p>
          <a:p>
            <a:pPr algn="l"/>
            <a: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Plan 2017-2020</a:t>
            </a:r>
          </a:p>
        </p:txBody>
      </p:sp>
      <p:pic>
        <p:nvPicPr>
          <p:cNvPr id="8" name="Picture 7" descr="SCT_Logo_EN_rgb_co.png">
            <a:extLst>
              <a:ext uri="{FF2B5EF4-FFF2-40B4-BE49-F238E27FC236}">
                <a16:creationId xmlns:a16="http://schemas.microsoft.com/office/drawing/2014/main" id="{00A905EA-CD9B-F245-90CE-5C322CF9C29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26AE0B2-4076-354D-8A5A-B0B2451117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23388" y="483518"/>
            <a:ext cx="5666998" cy="4675909"/>
          </a:xfrm>
          <a:prstGeom prst="rect">
            <a:avLst/>
          </a:prstGeom>
        </p:spPr>
      </p:pic>
      <p:sp>
        <p:nvSpPr>
          <p:cNvPr id="7" name="Text Placeholder 41">
            <a:extLst>
              <a:ext uri="{FF2B5EF4-FFF2-40B4-BE49-F238E27FC236}">
                <a16:creationId xmlns:a16="http://schemas.microsoft.com/office/drawing/2014/main" id="{2D260ED2-C745-1945-811D-02327D75D281}"/>
              </a:ext>
            </a:extLst>
          </p:cNvPr>
          <p:cNvSpPr>
            <a:spLocks noGrp="1"/>
          </p:cNvSpPr>
          <p:nvPr>
            <p:ph type="body" idx="1"/>
          </p:nvPr>
        </p:nvSpPr>
        <p:spPr>
          <a:xfrm>
            <a:off x="498452" y="2425428"/>
            <a:ext cx="2724936" cy="792088"/>
          </a:xfrm>
        </p:spPr>
        <p:txBody>
          <a:bodyPr>
            <a:noAutofit/>
          </a:bodyPr>
          <a:lstStyle/>
          <a:p>
            <a:pPr algn="l">
              <a:spcAft>
                <a:spcPts val="600"/>
              </a:spcAft>
            </a:pPr>
            <a:r>
              <a:rPr lang="en-GB" sz="1800" dirty="0">
                <a:solidFill>
                  <a:schemeClr val="bg1"/>
                </a:solidFill>
                <a:latin typeface="Futura Medium" panose="020B0602020204020303" pitchFamily="34" charset="-79"/>
                <a:cs typeface="Futura Medium" panose="020B0602020204020303" pitchFamily="34" charset="-79"/>
              </a:rPr>
              <a:t>By 2020, 75% of NSOs will complete a GSAT assessment.</a:t>
            </a:r>
          </a:p>
          <a:p>
            <a:pPr algn="l">
              <a:spcAft>
                <a:spcPts val="600"/>
              </a:spcAft>
            </a:pPr>
            <a:endParaRPr lang="en-GB" sz="18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457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726C9D-72D2-1141-8AE5-881D03ABF179}"/>
              </a:ext>
            </a:extLst>
          </p:cNvPr>
          <p:cNvSpPr/>
          <p:nvPr/>
        </p:nvSpPr>
        <p:spPr>
          <a:xfrm>
            <a:off x="4426246" y="1"/>
            <a:ext cx="4752528" cy="5142380"/>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5" name="Slide Number Placeholder 4"/>
          <p:cNvSpPr>
            <a:spLocks noGrp="1"/>
          </p:cNvSpPr>
          <p:nvPr>
            <p:ph type="sldNum" sz="quarter" idx="12"/>
          </p:nvPr>
        </p:nvSpPr>
        <p:spPr/>
        <p:txBody>
          <a:bodyPr/>
          <a:lstStyle/>
          <a:p>
            <a:fld id="{5F702A45-47BF-984A-A12C-FE3DF6400CA5}" type="slidenum">
              <a:rPr lang="en-US" smtClean="0"/>
              <a:pPr/>
              <a:t>6</a:t>
            </a:fld>
            <a:endParaRPr lang="en-US" dirty="0"/>
          </a:p>
        </p:txBody>
      </p:sp>
      <p:sp>
        <p:nvSpPr>
          <p:cNvPr id="10" name="Content Placeholder 8"/>
          <p:cNvSpPr txBox="1">
            <a:spLocks/>
          </p:cNvSpPr>
          <p:nvPr/>
        </p:nvSpPr>
        <p:spPr>
          <a:xfrm>
            <a:off x="4942384" y="1188532"/>
            <a:ext cx="3744416" cy="2765317"/>
          </a:xfrm>
          <a:prstGeom prst="rect">
            <a:avLst/>
          </a:prstGeom>
        </p:spPr>
        <p:txBody>
          <a:bodyPr vert="horz" lIns="91440" tIns="45720" rIns="91440" bIns="45720" rtlCol="0">
            <a:no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lgn="l">
              <a:spcAft>
                <a:spcPts val="600"/>
              </a:spcAft>
              <a:buFont typeface="Arial" panose="020B0604020202020204" pitchFamily="34" charset="0"/>
              <a:buChar char="•"/>
            </a:pPr>
            <a: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Based on Good Governance and Quality Scouting principles</a:t>
            </a:r>
          </a:p>
          <a:p>
            <a:pPr marL="342900" indent="-342900" algn="l">
              <a:spcAft>
                <a:spcPts val="600"/>
              </a:spcAft>
              <a:buFont typeface="Arial" panose="020B0604020202020204" pitchFamily="34" charset="0"/>
              <a:buChar char="•"/>
            </a:pPr>
            <a:endPar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a:p>
            <a:pPr marL="342900" indent="-342900" algn="l">
              <a:spcAft>
                <a:spcPts val="600"/>
              </a:spcAft>
              <a:buFont typeface="Arial" panose="020B0604020202020204" pitchFamily="34" charset="0"/>
              <a:buChar char="•"/>
            </a:pPr>
            <a: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Developed in cooperation with SGS</a:t>
            </a:r>
          </a:p>
          <a:p>
            <a:pPr marL="342900" indent="-342900" algn="l">
              <a:spcAft>
                <a:spcPts val="600"/>
              </a:spcAft>
              <a:buFont typeface="Arial" panose="020B0604020202020204" pitchFamily="34" charset="0"/>
              <a:buChar char="•"/>
            </a:pPr>
            <a:endPar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a:p>
            <a:pPr marL="342900" indent="-342900" algn="l">
              <a:spcAft>
                <a:spcPts val="600"/>
              </a:spcAft>
              <a:buFont typeface="Arial" panose="020B0604020202020204" pitchFamily="34" charset="0"/>
              <a:buChar char="•"/>
            </a:pPr>
            <a:r>
              <a:rPr lang="en-US" b="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Tailored for WOSM</a:t>
            </a:r>
          </a:p>
        </p:txBody>
      </p:sp>
      <p:sp>
        <p:nvSpPr>
          <p:cNvPr id="14" name="Title 40"/>
          <p:cNvSpPr>
            <a:spLocks noGrp="1"/>
          </p:cNvSpPr>
          <p:nvPr>
            <p:ph type="title"/>
          </p:nvPr>
        </p:nvSpPr>
        <p:spPr>
          <a:xfrm>
            <a:off x="164631" y="915566"/>
            <a:ext cx="3282508" cy="702567"/>
          </a:xfrm>
        </p:spPr>
        <p:txBody>
          <a:bodyPr/>
          <a:lstStyle/>
          <a:p>
            <a:pPr algn="l"/>
            <a: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World Scouting’s Quality </a:t>
            </a:r>
            <a:b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Standard</a:t>
            </a:r>
          </a:p>
        </p:txBody>
      </p:sp>
      <p:pic>
        <p:nvPicPr>
          <p:cNvPr id="8" name="Picture 7" descr="SCT_Logo_EN_rgb_co.png">
            <a:extLst>
              <a:ext uri="{FF2B5EF4-FFF2-40B4-BE49-F238E27FC236}">
                <a16:creationId xmlns:a16="http://schemas.microsoft.com/office/drawing/2014/main" id="{8A4AAE38-0E10-2749-B7A2-ED7D88EDDB1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Screen Shot 2016-05-13 at 13.00.23.png">
            <a:extLst>
              <a:ext uri="{FF2B5EF4-FFF2-40B4-BE49-F238E27FC236}">
                <a16:creationId xmlns:a16="http://schemas.microsoft.com/office/drawing/2014/main" id="{09D82A17-6861-7145-83F3-1CD2D662F3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1800" y="2768757"/>
            <a:ext cx="1584176" cy="2269408"/>
          </a:xfrm>
          <a:prstGeom prst="rect">
            <a:avLst/>
          </a:prstGeom>
        </p:spPr>
      </p:pic>
    </p:spTree>
    <p:extLst>
      <p:ext uri="{BB962C8B-B14F-4D97-AF65-F5344CB8AC3E}">
        <p14:creationId xmlns:p14="http://schemas.microsoft.com/office/powerpoint/2010/main" val="181933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61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75B907-7C94-FB46-A4DC-696EA74FB4A7}"/>
              </a:ext>
            </a:extLst>
          </p:cNvPr>
          <p:cNvSpPr/>
          <p:nvPr/>
        </p:nvSpPr>
        <p:spPr>
          <a:xfrm>
            <a:off x="4426246" y="1"/>
            <a:ext cx="4752528" cy="5143500"/>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1" name="Title 40"/>
          <p:cNvSpPr>
            <a:spLocks noGrp="1"/>
          </p:cNvSpPr>
          <p:nvPr>
            <p:ph type="title"/>
          </p:nvPr>
        </p:nvSpPr>
        <p:spPr>
          <a:xfrm>
            <a:off x="539750" y="1201126"/>
            <a:ext cx="2520280" cy="1765174"/>
          </a:xfrm>
        </p:spPr>
        <p:txBody>
          <a:bodyPr/>
          <a:lstStyle/>
          <a:p>
            <a:pPr algn="l"/>
            <a: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Objectives</a:t>
            </a:r>
          </a:p>
        </p:txBody>
      </p:sp>
      <p:sp>
        <p:nvSpPr>
          <p:cNvPr id="5" name="Slide Number Placeholder 4"/>
          <p:cNvSpPr>
            <a:spLocks noGrp="1"/>
          </p:cNvSpPr>
          <p:nvPr>
            <p:ph type="sldNum" sz="quarter" idx="12"/>
          </p:nvPr>
        </p:nvSpPr>
        <p:spPr/>
        <p:txBody>
          <a:bodyPr/>
          <a:lstStyle/>
          <a:p>
            <a:fld id="{5F702A45-47BF-984A-A12C-FE3DF6400CA5}" type="slidenum">
              <a:rPr lang="en-US" smtClean="0"/>
              <a:pPr/>
              <a:t>7</a:t>
            </a:fld>
            <a:endParaRPr lang="en-US" dirty="0"/>
          </a:p>
        </p:txBody>
      </p:sp>
      <p:sp>
        <p:nvSpPr>
          <p:cNvPr id="7" name="Content Placeholder 2"/>
          <p:cNvSpPr txBox="1">
            <a:spLocks/>
          </p:cNvSpPr>
          <p:nvPr/>
        </p:nvSpPr>
        <p:spPr>
          <a:xfrm>
            <a:off x="4481683" y="584582"/>
            <a:ext cx="4420168" cy="1628622"/>
          </a:xfrm>
          <a:prstGeom prst="rect">
            <a:avLst/>
          </a:prstGeom>
        </p:spPr>
        <p:txBody>
          <a:bodyPr vert="horz" lIns="91440" tIns="45720" rIns="91440" bIns="45720" rtlCol="0">
            <a:no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l">
              <a:spcAft>
                <a:spcPts val="600"/>
              </a:spcAft>
            </a:pPr>
            <a:r>
              <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Measurement of quality</a:t>
            </a:r>
          </a:p>
          <a:p>
            <a:pPr algn="l">
              <a:spcAft>
                <a:spcPts val="600"/>
              </a:spcAft>
            </a:pPr>
            <a:endPar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l">
              <a:spcAft>
                <a:spcPts val="600"/>
              </a:spcAft>
            </a:pPr>
            <a:r>
              <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 tool for improvement</a:t>
            </a:r>
          </a:p>
          <a:p>
            <a:pPr algn="l">
              <a:spcAft>
                <a:spcPts val="600"/>
              </a:spcAft>
            </a:pPr>
            <a:endPar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l">
              <a:spcAft>
                <a:spcPts val="600"/>
              </a:spcAft>
            </a:pPr>
            <a:r>
              <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Taking action together</a:t>
            </a:r>
          </a:p>
          <a:p>
            <a:pPr algn="l">
              <a:spcAft>
                <a:spcPts val="600"/>
              </a:spcAft>
            </a:pPr>
            <a:endPar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l">
              <a:spcAft>
                <a:spcPts val="600"/>
              </a:spcAft>
            </a:pPr>
            <a:r>
              <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Growing our movement</a:t>
            </a:r>
          </a:p>
          <a:p>
            <a:pPr algn="l">
              <a:spcAft>
                <a:spcPts val="600"/>
              </a:spcAft>
            </a:pPr>
            <a:endPar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l">
              <a:spcAft>
                <a:spcPts val="600"/>
              </a:spcAft>
            </a:pPr>
            <a:r>
              <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Commitment to excellence</a:t>
            </a:r>
          </a:p>
          <a:p>
            <a:pPr algn="l"/>
            <a:endParaRPr lang="en-US" sz="2200" b="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10" name="Picture 9" descr="SCT_Logo_EN_rgb_co.png">
            <a:extLst>
              <a:ext uri="{FF2B5EF4-FFF2-40B4-BE49-F238E27FC236}">
                <a16:creationId xmlns:a16="http://schemas.microsoft.com/office/drawing/2014/main" id="{A0D56C16-FD71-804E-94A2-A6B7790C1D0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Graphic 11" descr="Business Growth">
            <a:extLst>
              <a:ext uri="{FF2B5EF4-FFF2-40B4-BE49-F238E27FC236}">
                <a16:creationId xmlns:a16="http://schemas.microsoft.com/office/drawing/2014/main" id="{3877576D-3DC3-1346-8E10-9235E90496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0505" y="2797785"/>
            <a:ext cx="914400" cy="914400"/>
          </a:xfrm>
          <a:prstGeom prst="rect">
            <a:avLst/>
          </a:prstGeom>
        </p:spPr>
      </p:pic>
      <p:pic>
        <p:nvPicPr>
          <p:cNvPr id="14" name="Graphic 13" descr="Ribbon">
            <a:extLst>
              <a:ext uri="{FF2B5EF4-FFF2-40B4-BE49-F238E27FC236}">
                <a16:creationId xmlns:a16="http://schemas.microsoft.com/office/drawing/2014/main" id="{2FC36CF1-BE03-5347-914E-D6F80DB40E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00392" y="3738025"/>
            <a:ext cx="914400" cy="914400"/>
          </a:xfrm>
          <a:prstGeom prst="rect">
            <a:avLst/>
          </a:prstGeom>
        </p:spPr>
      </p:pic>
      <p:pic>
        <p:nvPicPr>
          <p:cNvPr id="16" name="Graphic 15" descr="Meeting">
            <a:extLst>
              <a:ext uri="{FF2B5EF4-FFF2-40B4-BE49-F238E27FC236}">
                <a16:creationId xmlns:a16="http://schemas.microsoft.com/office/drawing/2014/main" id="{7F3B4BA7-F010-3A47-A800-54403D665A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61048" y="1949101"/>
            <a:ext cx="914400" cy="914400"/>
          </a:xfrm>
          <a:prstGeom prst="rect">
            <a:avLst/>
          </a:prstGeom>
        </p:spPr>
      </p:pic>
      <p:pic>
        <p:nvPicPr>
          <p:cNvPr id="18" name="Graphic 17" descr="Gears">
            <a:extLst>
              <a:ext uri="{FF2B5EF4-FFF2-40B4-BE49-F238E27FC236}">
                <a16:creationId xmlns:a16="http://schemas.microsoft.com/office/drawing/2014/main" id="{145F2866-127F-5248-A5AB-1A01F8CAED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61591" y="1201126"/>
            <a:ext cx="914400" cy="914400"/>
          </a:xfrm>
          <a:prstGeom prst="rect">
            <a:avLst/>
          </a:prstGeom>
        </p:spPr>
      </p:pic>
      <p:pic>
        <p:nvPicPr>
          <p:cNvPr id="20" name="Graphic 19" descr="Research">
            <a:extLst>
              <a:ext uri="{FF2B5EF4-FFF2-40B4-BE49-F238E27FC236}">
                <a16:creationId xmlns:a16="http://schemas.microsoft.com/office/drawing/2014/main" id="{099859A1-D9F3-F247-BB53-DD96EB8DCF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24250" y="352442"/>
            <a:ext cx="914400" cy="914400"/>
          </a:xfrm>
          <a:prstGeom prst="rect">
            <a:avLst/>
          </a:prstGeom>
        </p:spPr>
      </p:pic>
    </p:spTree>
    <p:extLst>
      <p:ext uri="{BB962C8B-B14F-4D97-AF65-F5344CB8AC3E}">
        <p14:creationId xmlns:p14="http://schemas.microsoft.com/office/powerpoint/2010/main" val="20698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196" name="Espace réservé du numéro de diapositive 3"/>
          <p:cNvSpPr>
            <a:spLocks noGrp="1"/>
          </p:cNvSpPr>
          <p:nvPr>
            <p:ph type="sldNum" sz="quarter" idx="12"/>
          </p:nvPr>
        </p:nvSpPr>
        <p:spPr bwMode="auto">
          <a:noFill/>
          <a:ln>
            <a:miter lim="800000"/>
            <a:headEnd/>
            <a:tailEnd/>
          </a:ln>
        </p:spPr>
        <p:txBody>
          <a:bodyPr/>
          <a:lstStyle/>
          <a:p>
            <a:pPr defTabSz="914400"/>
            <a:fld id="{84497939-CC10-46A5-8E46-F1FD9AFDBD66}" type="slidenum">
              <a:rPr lang="en-US" smtClean="0"/>
              <a:pPr defTabSz="914400"/>
              <a:t>8</a:t>
            </a:fld>
            <a:endParaRPr lang="en-US"/>
          </a:p>
        </p:txBody>
      </p:sp>
      <p:sp>
        <p:nvSpPr>
          <p:cNvPr id="8" name="Title 40"/>
          <p:cNvSpPr>
            <a:spLocks noGrp="1"/>
          </p:cNvSpPr>
          <p:nvPr>
            <p:ph type="title"/>
          </p:nvPr>
        </p:nvSpPr>
        <p:spPr>
          <a:xfrm>
            <a:off x="506760" y="776797"/>
            <a:ext cx="7113240" cy="702567"/>
          </a:xfrm>
        </p:spPr>
        <p:txBody>
          <a:bodyPr/>
          <a:lstStyle/>
          <a:p>
            <a:pPr algn="l"/>
            <a:r>
              <a:rPr lang="en-US" sz="88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10</a:t>
            </a:r>
            <a:r>
              <a:rPr lang="en-US" sz="36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 </a:t>
            </a:r>
            <a:br>
              <a:rPr lang="en-US" sz="36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n-US" sz="36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Dimensions</a:t>
            </a:r>
          </a:p>
        </p:txBody>
      </p:sp>
      <p:pic>
        <p:nvPicPr>
          <p:cNvPr id="4" name="Picture 3" descr="1. NSO - WOSM colo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4715" y="1313409"/>
            <a:ext cx="2497445" cy="687586"/>
          </a:xfrm>
          <a:prstGeom prst="rect">
            <a:avLst/>
          </a:prstGeom>
        </p:spPr>
      </p:pic>
      <p:pic>
        <p:nvPicPr>
          <p:cNvPr id="6" name="Picture 5" descr="2.-GOVERNANCE-colo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4716" y="2000995"/>
            <a:ext cx="2497444" cy="688001"/>
          </a:xfrm>
          <a:prstGeom prst="rect">
            <a:avLst/>
          </a:prstGeom>
        </p:spPr>
      </p:pic>
      <p:pic>
        <p:nvPicPr>
          <p:cNvPr id="9" name="Picture 8" descr="3.-STRATEGIC-Color.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4715" y="2688996"/>
            <a:ext cx="2497446" cy="688001"/>
          </a:xfrm>
          <a:prstGeom prst="rect">
            <a:avLst/>
          </a:prstGeom>
        </p:spPr>
      </p:pic>
      <p:pic>
        <p:nvPicPr>
          <p:cNvPr id="11" name="Picture 10" descr="4.-INTEGRITY-Color.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4715" y="3376997"/>
            <a:ext cx="2497446" cy="687686"/>
          </a:xfrm>
          <a:prstGeom prst="rect">
            <a:avLst/>
          </a:prstGeom>
        </p:spPr>
      </p:pic>
      <p:pic>
        <p:nvPicPr>
          <p:cNvPr id="12" name="Picture 11" descr="5.-COMMUNICATIONS-Color.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14717" y="4062167"/>
            <a:ext cx="2497444" cy="688001"/>
          </a:xfrm>
          <a:prstGeom prst="rect">
            <a:avLst/>
          </a:prstGeom>
        </p:spPr>
      </p:pic>
      <p:pic>
        <p:nvPicPr>
          <p:cNvPr id="14" name="Picture 13" descr="7.-RESOURCES-Color.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16761" y="2000995"/>
            <a:ext cx="2503711" cy="689727"/>
          </a:xfrm>
          <a:prstGeom prst="rect">
            <a:avLst/>
          </a:prstGeom>
        </p:spPr>
      </p:pic>
      <p:pic>
        <p:nvPicPr>
          <p:cNvPr id="13" name="Picture 12" descr="6.-ADULTS-Color.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23027" y="1313409"/>
            <a:ext cx="2497445" cy="688002"/>
          </a:xfrm>
          <a:prstGeom prst="rect">
            <a:avLst/>
          </a:prstGeom>
        </p:spPr>
      </p:pic>
      <p:pic>
        <p:nvPicPr>
          <p:cNvPr id="15" name="Picture 14" descr="8.-YOUTH-PROGRAMME-Color.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16761" y="2688996"/>
            <a:ext cx="2497444" cy="688001"/>
          </a:xfrm>
          <a:prstGeom prst="rect">
            <a:avLst/>
          </a:prstGeom>
        </p:spPr>
      </p:pic>
      <p:pic>
        <p:nvPicPr>
          <p:cNvPr id="16" name="Picture 15" descr="9.-GROWTH-Color.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23027" y="3376997"/>
            <a:ext cx="2497445" cy="685170"/>
          </a:xfrm>
          <a:prstGeom prst="rect">
            <a:avLst/>
          </a:prstGeom>
        </p:spPr>
      </p:pic>
      <p:pic>
        <p:nvPicPr>
          <p:cNvPr id="17" name="Picture 16" descr="10.-CONTINUOUS-Color.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323027" y="4062167"/>
            <a:ext cx="2491178" cy="686275"/>
          </a:xfrm>
          <a:prstGeom prst="rect">
            <a:avLst/>
          </a:prstGeom>
        </p:spPr>
      </p:pic>
      <p:pic>
        <p:nvPicPr>
          <p:cNvPr id="18" name="Picture 17" descr="SCT_Logo_EN_rgb_co.png">
            <a:extLst>
              <a:ext uri="{FF2B5EF4-FFF2-40B4-BE49-F238E27FC236}">
                <a16:creationId xmlns:a16="http://schemas.microsoft.com/office/drawing/2014/main" id="{A8DA4FB8-5B10-F240-8DA6-E8E919B31440}"/>
              </a:ext>
            </a:extLst>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47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506760" y="1419622"/>
            <a:ext cx="7113240" cy="702567"/>
          </a:xfrm>
        </p:spPr>
        <p:txBody>
          <a:bodyPr/>
          <a:lstStyle/>
          <a:p>
            <a:pPr algn="l"/>
            <a:r>
              <a:rPr lang="en-US" sz="80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96</a:t>
            </a:r>
            <a:b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Objectively</a:t>
            </a:r>
            <a:b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Verifiable</a:t>
            </a:r>
            <a:b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GSAT Criteria</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02A45-47BF-984A-A12C-FE3DF6400CA5}" type="slidenum">
              <a:rPr kumimoji="0" lang="en-US" sz="7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7" name="Picture 6" descr="SCT_Logo_EN_rgb_co.png">
            <a:extLst>
              <a:ext uri="{FF2B5EF4-FFF2-40B4-BE49-F238E27FC236}">
                <a16:creationId xmlns:a16="http://schemas.microsoft.com/office/drawing/2014/main" id="{522EDD7B-845A-4F46-8BB0-9E07F011C57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6E54E0B-A5ED-2345-B1A9-7D9CC9792518}"/>
              </a:ext>
            </a:extLst>
          </p:cNvPr>
          <p:cNvSpPr/>
          <p:nvPr/>
        </p:nvSpPr>
        <p:spPr>
          <a:xfrm>
            <a:off x="4426246" y="5215"/>
            <a:ext cx="4752528" cy="5138285"/>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8" name="Content Placeholder 6">
            <a:extLst>
              <a:ext uri="{FF2B5EF4-FFF2-40B4-BE49-F238E27FC236}">
                <a16:creationId xmlns:a16="http://schemas.microsoft.com/office/drawing/2014/main" id="{E84D14C5-542F-484B-9543-E3CBF8EBABCF}"/>
              </a:ext>
            </a:extLst>
          </p:cNvPr>
          <p:cNvSpPr txBox="1">
            <a:spLocks/>
          </p:cNvSpPr>
          <p:nvPr/>
        </p:nvSpPr>
        <p:spPr>
          <a:xfrm>
            <a:off x="4657690" y="195486"/>
            <a:ext cx="4454152" cy="4766453"/>
          </a:xfrm>
          <a:prstGeom prst="rect">
            <a:avLst/>
          </a:prstGeom>
        </p:spPr>
        <p:txBody>
          <a:bodyPr vert="horz" lIns="91440" tIns="45720" rIns="91440" bIns="45720" rtlCol="0" anchor="ctr">
            <a:no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l"/>
            <a:r>
              <a:rPr lang="en-US" dirty="0">
                <a:solidFill>
                  <a:schemeClr val="bg1"/>
                </a:solidFill>
                <a:latin typeface="Futura Medium" panose="020B0602020204020303" pitchFamily="34" charset="-79"/>
                <a:cs typeface="Futura Medium" panose="020B0602020204020303" pitchFamily="34" charset="-79"/>
              </a:rPr>
              <a:t>GSAT Criteria 608: </a:t>
            </a:r>
            <a:r>
              <a:rPr lang="en-MY" b="0" dirty="0">
                <a:solidFill>
                  <a:schemeClr val="bg1"/>
                </a:solidFill>
                <a:latin typeface="Futura Medium" panose="020B0602020204020303" pitchFamily="34" charset="-79"/>
                <a:cs typeface="Futura Medium" panose="020B0602020204020303" pitchFamily="34" charset="-79"/>
              </a:rPr>
              <a:t>Adult training</a:t>
            </a:r>
            <a:r>
              <a:rPr lang="en-MY" dirty="0">
                <a:latin typeface="Futura Medium" panose="020B0602020204020303" pitchFamily="34" charset="-79"/>
                <a:cs typeface="Futura Medium" panose="020B0602020204020303" pitchFamily="34" charset="-79"/>
              </a:rPr>
              <a:t> </a:t>
            </a:r>
          </a:p>
          <a:p>
            <a:pPr algn="l"/>
            <a:endParaRPr lang="en-US" dirty="0">
              <a:solidFill>
                <a:schemeClr val="bg1"/>
              </a:solidFill>
              <a:latin typeface="Futura Medium" panose="020B0602020204020303" pitchFamily="34" charset="-79"/>
              <a:cs typeface="Futura Medium" panose="020B0602020204020303" pitchFamily="34" charset="-79"/>
            </a:endParaRPr>
          </a:p>
          <a:p>
            <a:pPr algn="l"/>
            <a:endParaRPr lang="en-US" dirty="0">
              <a:solidFill>
                <a:schemeClr val="bg1"/>
              </a:solidFill>
              <a:latin typeface="Futura Medium" panose="020B0602020204020303" pitchFamily="34" charset="-79"/>
              <a:cs typeface="Futura Medium" panose="020B0602020204020303" pitchFamily="34" charset="-79"/>
            </a:endParaRPr>
          </a:p>
          <a:p>
            <a:pPr algn="l"/>
            <a:r>
              <a:rPr lang="en-US" b="0" i="1" dirty="0">
                <a:solidFill>
                  <a:schemeClr val="bg1"/>
                </a:solidFill>
                <a:latin typeface="Futura Medium" panose="020B0602020204020303" pitchFamily="34" charset="-79"/>
                <a:cs typeface="Futura Medium" panose="020B0602020204020303" pitchFamily="34" charset="-79"/>
              </a:rPr>
              <a:t>The NSO has a clear training and personal development framework for adults (both professional staff and volunteers). Each training curriculum has clear objectives, the minimum competencies required and is regularly reviewed.</a:t>
            </a:r>
            <a:r>
              <a:rPr lang="en-US" dirty="0">
                <a:solidFill>
                  <a:schemeClr val="bg1"/>
                </a:solidFill>
                <a:latin typeface="Futura Medium" panose="020B0602020204020303" pitchFamily="34" charset="-79"/>
                <a:cs typeface="Futura Medium" panose="020B0602020204020303" pitchFamily="34" charset="-79"/>
              </a:rPr>
              <a:t> </a:t>
            </a:r>
          </a:p>
        </p:txBody>
      </p:sp>
    </p:spTree>
    <p:extLst>
      <p:ext uri="{BB962C8B-B14F-4D97-AF65-F5344CB8AC3E}">
        <p14:creationId xmlns:p14="http://schemas.microsoft.com/office/powerpoint/2010/main" val="68513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20372</TotalTime>
  <Words>1464</Words>
  <Application>Microsoft Macintosh PowerPoint</Application>
  <PresentationFormat>On-screen Show (16:9)</PresentationFormat>
  <Paragraphs>234</Paragraphs>
  <Slides>18</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Futura Book</vt:lpstr>
      <vt:lpstr>Futura Medium</vt:lpstr>
      <vt:lpstr>Helvetica Neue</vt:lpstr>
      <vt:lpstr>Helvetica Neue Medium</vt:lpstr>
      <vt:lpstr>Helvetica Neue Regular</vt:lpstr>
      <vt:lpstr>Verdana</vt:lpstr>
      <vt:lpstr>Wingdings</vt:lpstr>
      <vt:lpstr>Studio</vt:lpstr>
      <vt:lpstr>PowerPoint Presentation</vt:lpstr>
      <vt:lpstr>PowerPoint Presentation</vt:lpstr>
      <vt:lpstr>What is WOSM’s Capacity  Strengthening Approach?</vt:lpstr>
      <vt:lpstr>PowerPoint Presentation</vt:lpstr>
      <vt:lpstr>PowerPoint Presentation</vt:lpstr>
      <vt:lpstr>World Scouting’s Quality  Standard</vt:lpstr>
      <vt:lpstr>Objectives</vt:lpstr>
      <vt:lpstr>10  Dimensions</vt:lpstr>
      <vt:lpstr>96 Objectively Verifiable GSAT Criteria</vt:lpstr>
      <vt:lpstr>How does  it work?</vt:lpstr>
      <vt:lpstr>PowerPoint Presentation</vt:lpstr>
      <vt:lpstr>Why do a GSAT Self-Assessment?</vt:lpstr>
      <vt:lpstr>Requesting a GSAT Service</vt:lpstr>
      <vt:lpstr>Recommended Process</vt:lpstr>
      <vt:lpstr>PowerPoint Presentation</vt:lpstr>
      <vt:lpstr>Scoring Example</vt:lpstr>
      <vt:lpstr>GSAT Service</vt:lpstr>
      <vt:lpstr>PowerPoint Presentation</vt:lpstr>
    </vt:vector>
  </TitlesOfParts>
  <Company>World Scout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Victor Ortega</dc:creator>
  <cp:lastModifiedBy>Linda Rainbow</cp:lastModifiedBy>
  <cp:revision>395</cp:revision>
  <dcterms:created xsi:type="dcterms:W3CDTF">2013-07-17T12:06:46Z</dcterms:created>
  <dcterms:modified xsi:type="dcterms:W3CDTF">2019-07-04T14:34:26Z</dcterms:modified>
</cp:coreProperties>
</file>